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5"/>
  </p:notesMasterIdLst>
  <p:sldIdLst>
    <p:sldId id="283" r:id="rId2"/>
    <p:sldId id="284" r:id="rId3"/>
    <p:sldId id="256" r:id="rId4"/>
    <p:sldId id="266" r:id="rId5"/>
    <p:sldId id="257" r:id="rId6"/>
    <p:sldId id="258" r:id="rId7"/>
    <p:sldId id="267" r:id="rId8"/>
    <p:sldId id="260" r:id="rId9"/>
    <p:sldId id="268" r:id="rId10"/>
    <p:sldId id="272" r:id="rId11"/>
    <p:sldId id="275" r:id="rId12"/>
    <p:sldId id="273" r:id="rId13"/>
    <p:sldId id="274" r:id="rId14"/>
    <p:sldId id="265" r:id="rId15"/>
    <p:sldId id="261" r:id="rId16"/>
    <p:sldId id="262" r:id="rId17"/>
    <p:sldId id="259" r:id="rId18"/>
    <p:sldId id="269" r:id="rId19"/>
    <p:sldId id="270" r:id="rId20"/>
    <p:sldId id="263" r:id="rId21"/>
    <p:sldId id="264" r:id="rId22"/>
    <p:sldId id="271"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344EFA-D72F-45C7-83EA-2962001C3FA0}"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0D526A19-1A90-4C87-8200-0E5F9674D107}">
      <dgm:prSet phldrT="[Text]"/>
      <dgm:spPr/>
      <dgm:t>
        <a:bodyPr/>
        <a:lstStyle/>
        <a:p>
          <a:r>
            <a:rPr lang="en-US" dirty="0" smtClean="0"/>
            <a:t>Healthy Outcomes</a:t>
          </a:r>
          <a:endParaRPr lang="en-US" dirty="0"/>
        </a:p>
      </dgm:t>
    </dgm:pt>
    <dgm:pt modelId="{25B7DA22-2077-4339-AA49-A76EFFEB6E4C}" type="parTrans" cxnId="{D199C264-8882-4DC5-B5E5-0AF17AAEE538}">
      <dgm:prSet/>
      <dgm:spPr/>
      <dgm:t>
        <a:bodyPr/>
        <a:lstStyle/>
        <a:p>
          <a:endParaRPr lang="en-US"/>
        </a:p>
      </dgm:t>
    </dgm:pt>
    <dgm:pt modelId="{5A26A972-F2BB-4FE9-9672-071ED7B159DE}" type="sibTrans" cxnId="{D199C264-8882-4DC5-B5E5-0AF17AAEE538}">
      <dgm:prSet/>
      <dgm:spPr/>
      <dgm:t>
        <a:bodyPr/>
        <a:lstStyle/>
        <a:p>
          <a:endParaRPr lang="en-US"/>
        </a:p>
      </dgm:t>
    </dgm:pt>
    <dgm:pt modelId="{C959FF2A-374F-4C0D-A2E8-B42204A14AE8}">
      <dgm:prSet phldrT="[Text]"/>
      <dgm:spPr/>
      <dgm:t>
        <a:bodyPr/>
        <a:lstStyle/>
        <a:p>
          <a:r>
            <a:rPr lang="en-US" dirty="0" smtClean="0"/>
            <a:t>Lower cancer risks</a:t>
          </a:r>
          <a:endParaRPr lang="en-US" dirty="0"/>
        </a:p>
      </dgm:t>
    </dgm:pt>
    <dgm:pt modelId="{323EFCF6-2AD7-427E-9255-1AE16C539941}" type="parTrans" cxnId="{64788EAD-9F01-43BF-BA33-5096EE3A2033}">
      <dgm:prSet/>
      <dgm:spPr/>
      <dgm:t>
        <a:bodyPr/>
        <a:lstStyle/>
        <a:p>
          <a:endParaRPr lang="en-US"/>
        </a:p>
      </dgm:t>
    </dgm:pt>
    <dgm:pt modelId="{83F5C5BC-D1E2-4C8D-B0D7-AA8896A8EDB7}" type="sibTrans" cxnId="{64788EAD-9F01-43BF-BA33-5096EE3A2033}">
      <dgm:prSet/>
      <dgm:spPr/>
      <dgm:t>
        <a:bodyPr/>
        <a:lstStyle/>
        <a:p>
          <a:endParaRPr lang="en-US"/>
        </a:p>
      </dgm:t>
    </dgm:pt>
    <dgm:pt modelId="{21F1BDE7-953E-48B9-84D3-6225F267172F}">
      <dgm:prSet phldrT="[Text]"/>
      <dgm:spPr/>
      <dgm:t>
        <a:bodyPr/>
        <a:lstStyle/>
        <a:p>
          <a:r>
            <a:rPr lang="en-US" dirty="0" smtClean="0"/>
            <a:t>Lower risk of heart disease</a:t>
          </a:r>
          <a:endParaRPr lang="en-US" dirty="0"/>
        </a:p>
      </dgm:t>
    </dgm:pt>
    <dgm:pt modelId="{63DD058E-280F-45A8-8565-639A234F0FC2}" type="parTrans" cxnId="{F537D2BC-5DC7-4FFF-9708-CB38C8A95B68}">
      <dgm:prSet/>
      <dgm:spPr/>
      <dgm:t>
        <a:bodyPr/>
        <a:lstStyle/>
        <a:p>
          <a:endParaRPr lang="en-US"/>
        </a:p>
      </dgm:t>
    </dgm:pt>
    <dgm:pt modelId="{3F48A072-BDE8-4364-AE60-48C64DB77A51}" type="sibTrans" cxnId="{F537D2BC-5DC7-4FFF-9708-CB38C8A95B68}">
      <dgm:prSet/>
      <dgm:spPr/>
      <dgm:t>
        <a:bodyPr/>
        <a:lstStyle/>
        <a:p>
          <a:endParaRPr lang="en-US"/>
        </a:p>
      </dgm:t>
    </dgm:pt>
    <dgm:pt modelId="{94E99F5A-9D85-4EDF-91C4-69C9F0861112}">
      <dgm:prSet phldrT="[Text]"/>
      <dgm:spPr/>
      <dgm:t>
        <a:bodyPr/>
        <a:lstStyle/>
        <a:p>
          <a:r>
            <a:rPr lang="en-US" dirty="0" smtClean="0"/>
            <a:t>Lower risk diabetes</a:t>
          </a:r>
          <a:endParaRPr lang="en-US" dirty="0"/>
        </a:p>
      </dgm:t>
    </dgm:pt>
    <dgm:pt modelId="{2F49B0D7-8DB7-48BB-8A9C-7A21EAC11E5E}" type="parTrans" cxnId="{5B302C95-EA21-4712-98E5-8F15DCB67611}">
      <dgm:prSet/>
      <dgm:spPr/>
      <dgm:t>
        <a:bodyPr/>
        <a:lstStyle/>
        <a:p>
          <a:endParaRPr lang="en-US"/>
        </a:p>
      </dgm:t>
    </dgm:pt>
    <dgm:pt modelId="{C3B73666-027D-4DC8-A58F-7C3ED4744804}" type="sibTrans" cxnId="{5B302C95-EA21-4712-98E5-8F15DCB67611}">
      <dgm:prSet/>
      <dgm:spPr/>
      <dgm:t>
        <a:bodyPr/>
        <a:lstStyle/>
        <a:p>
          <a:endParaRPr lang="en-US"/>
        </a:p>
      </dgm:t>
    </dgm:pt>
    <dgm:pt modelId="{80053B2A-D4C3-4024-9152-2A8F8288ABB9}" type="pres">
      <dgm:prSet presAssocID="{9D344EFA-D72F-45C7-83EA-2962001C3FA0}" presName="cycle" presStyleCnt="0">
        <dgm:presLayoutVars>
          <dgm:chMax val="1"/>
          <dgm:dir/>
          <dgm:animLvl val="ctr"/>
          <dgm:resizeHandles val="exact"/>
        </dgm:presLayoutVars>
      </dgm:prSet>
      <dgm:spPr/>
      <dgm:t>
        <a:bodyPr/>
        <a:lstStyle/>
        <a:p>
          <a:endParaRPr lang="en-US"/>
        </a:p>
      </dgm:t>
    </dgm:pt>
    <dgm:pt modelId="{DCC8FFCF-E48B-48EE-BCA8-B9BCF42D2614}" type="pres">
      <dgm:prSet presAssocID="{0D526A19-1A90-4C87-8200-0E5F9674D107}" presName="centerShape" presStyleLbl="node0" presStyleIdx="0" presStyleCnt="1"/>
      <dgm:spPr/>
      <dgm:t>
        <a:bodyPr/>
        <a:lstStyle/>
        <a:p>
          <a:endParaRPr lang="en-US"/>
        </a:p>
      </dgm:t>
    </dgm:pt>
    <dgm:pt modelId="{68FF5095-6471-4642-BB08-4C8867ED9DBD}" type="pres">
      <dgm:prSet presAssocID="{323EFCF6-2AD7-427E-9255-1AE16C539941}" presName="parTrans" presStyleLbl="bgSibTrans2D1" presStyleIdx="0" presStyleCnt="3"/>
      <dgm:spPr/>
      <dgm:t>
        <a:bodyPr/>
        <a:lstStyle/>
        <a:p>
          <a:endParaRPr lang="en-US"/>
        </a:p>
      </dgm:t>
    </dgm:pt>
    <dgm:pt modelId="{11B17DF2-A603-477A-8784-ED3A9691B10E}" type="pres">
      <dgm:prSet presAssocID="{C959FF2A-374F-4C0D-A2E8-B42204A14AE8}" presName="node" presStyleLbl="node1" presStyleIdx="0" presStyleCnt="3">
        <dgm:presLayoutVars>
          <dgm:bulletEnabled val="1"/>
        </dgm:presLayoutVars>
      </dgm:prSet>
      <dgm:spPr/>
      <dgm:t>
        <a:bodyPr/>
        <a:lstStyle/>
        <a:p>
          <a:endParaRPr lang="en-US"/>
        </a:p>
      </dgm:t>
    </dgm:pt>
    <dgm:pt modelId="{9B5595AB-80EE-4F3A-AC30-0BE7D3FB7933}" type="pres">
      <dgm:prSet presAssocID="{63DD058E-280F-45A8-8565-639A234F0FC2}" presName="parTrans" presStyleLbl="bgSibTrans2D1" presStyleIdx="1" presStyleCnt="3"/>
      <dgm:spPr/>
      <dgm:t>
        <a:bodyPr/>
        <a:lstStyle/>
        <a:p>
          <a:endParaRPr lang="en-US"/>
        </a:p>
      </dgm:t>
    </dgm:pt>
    <dgm:pt modelId="{233F5869-00EF-495C-A24B-14CB2E5E17CC}" type="pres">
      <dgm:prSet presAssocID="{21F1BDE7-953E-48B9-84D3-6225F267172F}" presName="node" presStyleLbl="node1" presStyleIdx="1" presStyleCnt="3">
        <dgm:presLayoutVars>
          <dgm:bulletEnabled val="1"/>
        </dgm:presLayoutVars>
      </dgm:prSet>
      <dgm:spPr/>
      <dgm:t>
        <a:bodyPr/>
        <a:lstStyle/>
        <a:p>
          <a:endParaRPr lang="en-US"/>
        </a:p>
      </dgm:t>
    </dgm:pt>
    <dgm:pt modelId="{01B7AA21-797A-4938-97AC-4BC9D5C58834}" type="pres">
      <dgm:prSet presAssocID="{2F49B0D7-8DB7-48BB-8A9C-7A21EAC11E5E}" presName="parTrans" presStyleLbl="bgSibTrans2D1" presStyleIdx="2" presStyleCnt="3"/>
      <dgm:spPr/>
      <dgm:t>
        <a:bodyPr/>
        <a:lstStyle/>
        <a:p>
          <a:endParaRPr lang="en-US"/>
        </a:p>
      </dgm:t>
    </dgm:pt>
    <dgm:pt modelId="{D553346F-3B0F-4509-BB70-49F0456C29E7}" type="pres">
      <dgm:prSet presAssocID="{94E99F5A-9D85-4EDF-91C4-69C9F0861112}" presName="node" presStyleLbl="node1" presStyleIdx="2" presStyleCnt="3">
        <dgm:presLayoutVars>
          <dgm:bulletEnabled val="1"/>
        </dgm:presLayoutVars>
      </dgm:prSet>
      <dgm:spPr/>
      <dgm:t>
        <a:bodyPr/>
        <a:lstStyle/>
        <a:p>
          <a:endParaRPr lang="en-US"/>
        </a:p>
      </dgm:t>
    </dgm:pt>
  </dgm:ptLst>
  <dgm:cxnLst>
    <dgm:cxn modelId="{F537D2BC-5DC7-4FFF-9708-CB38C8A95B68}" srcId="{0D526A19-1A90-4C87-8200-0E5F9674D107}" destId="{21F1BDE7-953E-48B9-84D3-6225F267172F}" srcOrd="1" destOrd="0" parTransId="{63DD058E-280F-45A8-8565-639A234F0FC2}" sibTransId="{3F48A072-BDE8-4364-AE60-48C64DB77A51}"/>
    <dgm:cxn modelId="{E4046C37-5846-4257-804E-2E5EDC70FDC3}" type="presOf" srcId="{C959FF2A-374F-4C0D-A2E8-B42204A14AE8}" destId="{11B17DF2-A603-477A-8784-ED3A9691B10E}" srcOrd="0" destOrd="0" presId="urn:microsoft.com/office/officeart/2005/8/layout/radial4"/>
    <dgm:cxn modelId="{83E825CF-8C59-4597-8E64-7C1A1F71938B}" type="presOf" srcId="{21F1BDE7-953E-48B9-84D3-6225F267172F}" destId="{233F5869-00EF-495C-A24B-14CB2E5E17CC}" srcOrd="0" destOrd="0" presId="urn:microsoft.com/office/officeart/2005/8/layout/radial4"/>
    <dgm:cxn modelId="{5F87ABBF-AED8-4220-95C2-B237D71BCA83}" type="presOf" srcId="{94E99F5A-9D85-4EDF-91C4-69C9F0861112}" destId="{D553346F-3B0F-4509-BB70-49F0456C29E7}" srcOrd="0" destOrd="0" presId="urn:microsoft.com/office/officeart/2005/8/layout/radial4"/>
    <dgm:cxn modelId="{C81E452D-98A2-417A-8803-331E4A3EA702}" type="presOf" srcId="{0D526A19-1A90-4C87-8200-0E5F9674D107}" destId="{DCC8FFCF-E48B-48EE-BCA8-B9BCF42D2614}" srcOrd="0" destOrd="0" presId="urn:microsoft.com/office/officeart/2005/8/layout/radial4"/>
    <dgm:cxn modelId="{4AD326BE-72ED-4E55-82FD-AF96C301AC45}" type="presOf" srcId="{63DD058E-280F-45A8-8565-639A234F0FC2}" destId="{9B5595AB-80EE-4F3A-AC30-0BE7D3FB7933}" srcOrd="0" destOrd="0" presId="urn:microsoft.com/office/officeart/2005/8/layout/radial4"/>
    <dgm:cxn modelId="{0325F404-9BCB-4122-AF3F-E7D1947E7874}" type="presOf" srcId="{9D344EFA-D72F-45C7-83EA-2962001C3FA0}" destId="{80053B2A-D4C3-4024-9152-2A8F8288ABB9}" srcOrd="0" destOrd="0" presId="urn:microsoft.com/office/officeart/2005/8/layout/radial4"/>
    <dgm:cxn modelId="{D199C264-8882-4DC5-B5E5-0AF17AAEE538}" srcId="{9D344EFA-D72F-45C7-83EA-2962001C3FA0}" destId="{0D526A19-1A90-4C87-8200-0E5F9674D107}" srcOrd="0" destOrd="0" parTransId="{25B7DA22-2077-4339-AA49-A76EFFEB6E4C}" sibTransId="{5A26A972-F2BB-4FE9-9672-071ED7B159DE}"/>
    <dgm:cxn modelId="{3DF601B7-7E8D-4D10-8DC6-BE5D87515008}" type="presOf" srcId="{323EFCF6-2AD7-427E-9255-1AE16C539941}" destId="{68FF5095-6471-4642-BB08-4C8867ED9DBD}" srcOrd="0" destOrd="0" presId="urn:microsoft.com/office/officeart/2005/8/layout/radial4"/>
    <dgm:cxn modelId="{B886B937-219F-4FE4-8C9A-730C54C92D5E}" type="presOf" srcId="{2F49B0D7-8DB7-48BB-8A9C-7A21EAC11E5E}" destId="{01B7AA21-797A-4938-97AC-4BC9D5C58834}" srcOrd="0" destOrd="0" presId="urn:microsoft.com/office/officeart/2005/8/layout/radial4"/>
    <dgm:cxn modelId="{5B302C95-EA21-4712-98E5-8F15DCB67611}" srcId="{0D526A19-1A90-4C87-8200-0E5F9674D107}" destId="{94E99F5A-9D85-4EDF-91C4-69C9F0861112}" srcOrd="2" destOrd="0" parTransId="{2F49B0D7-8DB7-48BB-8A9C-7A21EAC11E5E}" sibTransId="{C3B73666-027D-4DC8-A58F-7C3ED4744804}"/>
    <dgm:cxn modelId="{64788EAD-9F01-43BF-BA33-5096EE3A2033}" srcId="{0D526A19-1A90-4C87-8200-0E5F9674D107}" destId="{C959FF2A-374F-4C0D-A2E8-B42204A14AE8}" srcOrd="0" destOrd="0" parTransId="{323EFCF6-2AD7-427E-9255-1AE16C539941}" sibTransId="{83F5C5BC-D1E2-4C8D-B0D7-AA8896A8EDB7}"/>
    <dgm:cxn modelId="{D54F62A3-EBA4-415B-AB50-017687EF522F}" type="presParOf" srcId="{80053B2A-D4C3-4024-9152-2A8F8288ABB9}" destId="{DCC8FFCF-E48B-48EE-BCA8-B9BCF42D2614}" srcOrd="0" destOrd="0" presId="urn:microsoft.com/office/officeart/2005/8/layout/radial4"/>
    <dgm:cxn modelId="{D91DFF8F-3027-43A5-8A37-FE3EC0303823}" type="presParOf" srcId="{80053B2A-D4C3-4024-9152-2A8F8288ABB9}" destId="{68FF5095-6471-4642-BB08-4C8867ED9DBD}" srcOrd="1" destOrd="0" presId="urn:microsoft.com/office/officeart/2005/8/layout/radial4"/>
    <dgm:cxn modelId="{FD3B160D-3FEC-4DF8-B3A3-1B3816F9DEB0}" type="presParOf" srcId="{80053B2A-D4C3-4024-9152-2A8F8288ABB9}" destId="{11B17DF2-A603-477A-8784-ED3A9691B10E}" srcOrd="2" destOrd="0" presId="urn:microsoft.com/office/officeart/2005/8/layout/radial4"/>
    <dgm:cxn modelId="{903116B2-7BBC-4F41-A616-33F021E851C6}" type="presParOf" srcId="{80053B2A-D4C3-4024-9152-2A8F8288ABB9}" destId="{9B5595AB-80EE-4F3A-AC30-0BE7D3FB7933}" srcOrd="3" destOrd="0" presId="urn:microsoft.com/office/officeart/2005/8/layout/radial4"/>
    <dgm:cxn modelId="{82AD41CD-AF29-44C3-B104-17E9C3425797}" type="presParOf" srcId="{80053B2A-D4C3-4024-9152-2A8F8288ABB9}" destId="{233F5869-00EF-495C-A24B-14CB2E5E17CC}" srcOrd="4" destOrd="0" presId="urn:microsoft.com/office/officeart/2005/8/layout/radial4"/>
    <dgm:cxn modelId="{7CD8FC59-885E-479E-80D2-1CF6571F7751}" type="presParOf" srcId="{80053B2A-D4C3-4024-9152-2A8F8288ABB9}" destId="{01B7AA21-797A-4938-97AC-4BC9D5C58834}" srcOrd="5" destOrd="0" presId="urn:microsoft.com/office/officeart/2005/8/layout/radial4"/>
    <dgm:cxn modelId="{3719D37A-E973-4C7C-B7D6-3761D4B6A991}" type="presParOf" srcId="{80053B2A-D4C3-4024-9152-2A8F8288ABB9}" destId="{D553346F-3B0F-4509-BB70-49F0456C29E7}"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E9986F-BCA8-4FBD-B928-E86AC327556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1EF0CB8-7DCA-4516-9300-21B6229CB3B7}">
      <dgm:prSet phldrT="[Text]"/>
      <dgm:spPr/>
      <dgm:t>
        <a:bodyPr/>
        <a:lstStyle/>
        <a:p>
          <a:r>
            <a:rPr lang="en-US" dirty="0" smtClean="0"/>
            <a:t>Male 7.3 longer </a:t>
          </a:r>
          <a:endParaRPr lang="en-US" dirty="0"/>
        </a:p>
      </dgm:t>
    </dgm:pt>
    <dgm:pt modelId="{9CA75098-A335-48CE-BE20-BDAD29033C54}" type="parTrans" cxnId="{EAE8F2AD-20BF-442D-975A-12C59A687C81}">
      <dgm:prSet/>
      <dgm:spPr/>
      <dgm:t>
        <a:bodyPr/>
        <a:lstStyle/>
        <a:p>
          <a:endParaRPr lang="en-US"/>
        </a:p>
      </dgm:t>
    </dgm:pt>
    <dgm:pt modelId="{C315A03D-9502-453F-9FCD-25B74CE3963D}" type="sibTrans" cxnId="{EAE8F2AD-20BF-442D-975A-12C59A687C81}">
      <dgm:prSet/>
      <dgm:spPr/>
      <dgm:t>
        <a:bodyPr/>
        <a:lstStyle/>
        <a:p>
          <a:endParaRPr lang="en-US"/>
        </a:p>
      </dgm:t>
    </dgm:pt>
    <dgm:pt modelId="{9F40CF20-8F03-4FDD-A621-B134DEF09A80}">
      <dgm:prSet phldrT="[Text]"/>
      <dgm:spPr/>
      <dgm:t>
        <a:bodyPr/>
        <a:lstStyle/>
        <a:p>
          <a:r>
            <a:rPr lang="en-US" dirty="0" smtClean="0"/>
            <a:t>Female 4.4 longer</a:t>
          </a:r>
          <a:endParaRPr lang="en-US" dirty="0"/>
        </a:p>
      </dgm:t>
    </dgm:pt>
    <dgm:pt modelId="{F4633561-5A5E-4720-84AD-1E888E186499}" type="parTrans" cxnId="{1A6F1E1B-C1A0-4259-B5CF-F1E5CEFB6403}">
      <dgm:prSet/>
      <dgm:spPr/>
      <dgm:t>
        <a:bodyPr/>
        <a:lstStyle/>
        <a:p>
          <a:endParaRPr lang="en-US"/>
        </a:p>
      </dgm:t>
    </dgm:pt>
    <dgm:pt modelId="{3DC125B8-47A6-44F5-9B72-5E6B0A14D277}" type="sibTrans" cxnId="{1A6F1E1B-C1A0-4259-B5CF-F1E5CEFB6403}">
      <dgm:prSet/>
      <dgm:spPr/>
      <dgm:t>
        <a:bodyPr/>
        <a:lstStyle/>
        <a:p>
          <a:endParaRPr lang="en-US"/>
        </a:p>
      </dgm:t>
    </dgm:pt>
    <dgm:pt modelId="{D97ABA00-030F-45EF-A8A5-CB43247D5C1E}">
      <dgm:prSet phldrT="[Text]"/>
      <dgm:spPr/>
      <dgm:t>
        <a:bodyPr/>
        <a:lstStyle/>
        <a:p>
          <a:r>
            <a:rPr lang="en-US" dirty="0" smtClean="0"/>
            <a:t>Vegetarian (9.5; 6.1)</a:t>
          </a:r>
          <a:endParaRPr lang="en-US" dirty="0"/>
        </a:p>
      </dgm:t>
    </dgm:pt>
    <dgm:pt modelId="{BEB02011-C6CB-4D92-A7CC-406C0BB88186}" type="parTrans" cxnId="{DFCCF3D5-25DC-43A3-AE98-8D187838CF54}">
      <dgm:prSet/>
      <dgm:spPr/>
      <dgm:t>
        <a:bodyPr/>
        <a:lstStyle/>
        <a:p>
          <a:endParaRPr lang="en-US"/>
        </a:p>
      </dgm:t>
    </dgm:pt>
    <dgm:pt modelId="{31131C3E-3058-4C48-9602-5A070E96E159}" type="sibTrans" cxnId="{DFCCF3D5-25DC-43A3-AE98-8D187838CF54}">
      <dgm:prSet/>
      <dgm:spPr/>
      <dgm:t>
        <a:bodyPr/>
        <a:lstStyle/>
        <a:p>
          <a:endParaRPr lang="en-US"/>
        </a:p>
      </dgm:t>
    </dgm:pt>
    <dgm:pt modelId="{F291CB39-CBC4-4440-BDFA-764E596FC41D}" type="pres">
      <dgm:prSet presAssocID="{6CE9986F-BCA8-4FBD-B928-E86AC3275568}" presName="linear" presStyleCnt="0">
        <dgm:presLayoutVars>
          <dgm:dir/>
          <dgm:animLvl val="lvl"/>
          <dgm:resizeHandles val="exact"/>
        </dgm:presLayoutVars>
      </dgm:prSet>
      <dgm:spPr/>
      <dgm:t>
        <a:bodyPr/>
        <a:lstStyle/>
        <a:p>
          <a:endParaRPr lang="en-US"/>
        </a:p>
      </dgm:t>
    </dgm:pt>
    <dgm:pt modelId="{3D461D46-C78E-424C-BE6B-3AB599B41349}" type="pres">
      <dgm:prSet presAssocID="{61EF0CB8-7DCA-4516-9300-21B6229CB3B7}" presName="parentLin" presStyleCnt="0"/>
      <dgm:spPr/>
    </dgm:pt>
    <dgm:pt modelId="{B5D55D3D-F897-4EA4-87B7-2CA72FB6BF00}" type="pres">
      <dgm:prSet presAssocID="{61EF0CB8-7DCA-4516-9300-21B6229CB3B7}" presName="parentLeftMargin" presStyleLbl="node1" presStyleIdx="0" presStyleCnt="3"/>
      <dgm:spPr/>
      <dgm:t>
        <a:bodyPr/>
        <a:lstStyle/>
        <a:p>
          <a:endParaRPr lang="en-US"/>
        </a:p>
      </dgm:t>
    </dgm:pt>
    <dgm:pt modelId="{FA089469-CDEA-4B85-AE3D-DB82E4E71A8C}" type="pres">
      <dgm:prSet presAssocID="{61EF0CB8-7DCA-4516-9300-21B6229CB3B7}" presName="parentText" presStyleLbl="node1" presStyleIdx="0" presStyleCnt="3">
        <dgm:presLayoutVars>
          <dgm:chMax val="0"/>
          <dgm:bulletEnabled val="1"/>
        </dgm:presLayoutVars>
      </dgm:prSet>
      <dgm:spPr/>
      <dgm:t>
        <a:bodyPr/>
        <a:lstStyle/>
        <a:p>
          <a:endParaRPr lang="en-US"/>
        </a:p>
      </dgm:t>
    </dgm:pt>
    <dgm:pt modelId="{E40F4D18-298A-4F3E-8455-042BB8BC339C}" type="pres">
      <dgm:prSet presAssocID="{61EF0CB8-7DCA-4516-9300-21B6229CB3B7}" presName="negativeSpace" presStyleCnt="0"/>
      <dgm:spPr/>
    </dgm:pt>
    <dgm:pt modelId="{E4693264-3B9B-46E1-BED7-578B5F36D480}" type="pres">
      <dgm:prSet presAssocID="{61EF0CB8-7DCA-4516-9300-21B6229CB3B7}" presName="childText" presStyleLbl="conFgAcc1" presStyleIdx="0" presStyleCnt="3">
        <dgm:presLayoutVars>
          <dgm:bulletEnabled val="1"/>
        </dgm:presLayoutVars>
      </dgm:prSet>
      <dgm:spPr/>
    </dgm:pt>
    <dgm:pt modelId="{D1A15F66-092A-4AEC-BFB8-8776A517821A}" type="pres">
      <dgm:prSet presAssocID="{C315A03D-9502-453F-9FCD-25B74CE3963D}" presName="spaceBetweenRectangles" presStyleCnt="0"/>
      <dgm:spPr/>
    </dgm:pt>
    <dgm:pt modelId="{A39B501F-0A60-44BB-B478-23EE2FB2C43A}" type="pres">
      <dgm:prSet presAssocID="{9F40CF20-8F03-4FDD-A621-B134DEF09A80}" presName="parentLin" presStyleCnt="0"/>
      <dgm:spPr/>
    </dgm:pt>
    <dgm:pt modelId="{5B843922-00C7-4089-B7B8-999816FFA360}" type="pres">
      <dgm:prSet presAssocID="{9F40CF20-8F03-4FDD-A621-B134DEF09A80}" presName="parentLeftMargin" presStyleLbl="node1" presStyleIdx="0" presStyleCnt="3"/>
      <dgm:spPr/>
      <dgm:t>
        <a:bodyPr/>
        <a:lstStyle/>
        <a:p>
          <a:endParaRPr lang="en-US"/>
        </a:p>
      </dgm:t>
    </dgm:pt>
    <dgm:pt modelId="{1EA75C45-6040-4F6B-BD8D-1D7A82406F71}" type="pres">
      <dgm:prSet presAssocID="{9F40CF20-8F03-4FDD-A621-B134DEF09A80}" presName="parentText" presStyleLbl="node1" presStyleIdx="1" presStyleCnt="3">
        <dgm:presLayoutVars>
          <dgm:chMax val="0"/>
          <dgm:bulletEnabled val="1"/>
        </dgm:presLayoutVars>
      </dgm:prSet>
      <dgm:spPr/>
      <dgm:t>
        <a:bodyPr/>
        <a:lstStyle/>
        <a:p>
          <a:endParaRPr lang="en-US"/>
        </a:p>
      </dgm:t>
    </dgm:pt>
    <dgm:pt modelId="{CDDEDAD3-19AF-4C59-98B7-B9E51FBDEA76}" type="pres">
      <dgm:prSet presAssocID="{9F40CF20-8F03-4FDD-A621-B134DEF09A80}" presName="negativeSpace" presStyleCnt="0"/>
      <dgm:spPr/>
    </dgm:pt>
    <dgm:pt modelId="{70B13C36-EC70-4A91-B86C-2870E56A29F1}" type="pres">
      <dgm:prSet presAssocID="{9F40CF20-8F03-4FDD-A621-B134DEF09A80}" presName="childText" presStyleLbl="conFgAcc1" presStyleIdx="1" presStyleCnt="3">
        <dgm:presLayoutVars>
          <dgm:bulletEnabled val="1"/>
        </dgm:presLayoutVars>
      </dgm:prSet>
      <dgm:spPr/>
    </dgm:pt>
    <dgm:pt modelId="{47DA3CEB-2645-4A38-A3DB-F14AF518C62C}" type="pres">
      <dgm:prSet presAssocID="{3DC125B8-47A6-44F5-9B72-5E6B0A14D277}" presName="spaceBetweenRectangles" presStyleCnt="0"/>
      <dgm:spPr/>
    </dgm:pt>
    <dgm:pt modelId="{4EF69823-2B35-45AE-9729-45FEF677BA64}" type="pres">
      <dgm:prSet presAssocID="{D97ABA00-030F-45EF-A8A5-CB43247D5C1E}" presName="parentLin" presStyleCnt="0"/>
      <dgm:spPr/>
    </dgm:pt>
    <dgm:pt modelId="{18A41FCC-76B9-4751-B154-18DFBAD1126B}" type="pres">
      <dgm:prSet presAssocID="{D97ABA00-030F-45EF-A8A5-CB43247D5C1E}" presName="parentLeftMargin" presStyleLbl="node1" presStyleIdx="1" presStyleCnt="3"/>
      <dgm:spPr/>
      <dgm:t>
        <a:bodyPr/>
        <a:lstStyle/>
        <a:p>
          <a:endParaRPr lang="en-US"/>
        </a:p>
      </dgm:t>
    </dgm:pt>
    <dgm:pt modelId="{4012E614-7A43-42F6-B6A2-1E89BECA516B}" type="pres">
      <dgm:prSet presAssocID="{D97ABA00-030F-45EF-A8A5-CB43247D5C1E}" presName="parentText" presStyleLbl="node1" presStyleIdx="2" presStyleCnt="3">
        <dgm:presLayoutVars>
          <dgm:chMax val="0"/>
          <dgm:bulletEnabled val="1"/>
        </dgm:presLayoutVars>
      </dgm:prSet>
      <dgm:spPr/>
      <dgm:t>
        <a:bodyPr/>
        <a:lstStyle/>
        <a:p>
          <a:endParaRPr lang="en-US"/>
        </a:p>
      </dgm:t>
    </dgm:pt>
    <dgm:pt modelId="{939C149B-DBD2-44F6-9B92-1999EE0005B2}" type="pres">
      <dgm:prSet presAssocID="{D97ABA00-030F-45EF-A8A5-CB43247D5C1E}" presName="negativeSpace" presStyleCnt="0"/>
      <dgm:spPr/>
    </dgm:pt>
    <dgm:pt modelId="{E8982E7F-0559-44F7-8C00-5D9E24ED2586}" type="pres">
      <dgm:prSet presAssocID="{D97ABA00-030F-45EF-A8A5-CB43247D5C1E}" presName="childText" presStyleLbl="conFgAcc1" presStyleIdx="2" presStyleCnt="3">
        <dgm:presLayoutVars>
          <dgm:bulletEnabled val="1"/>
        </dgm:presLayoutVars>
      </dgm:prSet>
      <dgm:spPr/>
    </dgm:pt>
  </dgm:ptLst>
  <dgm:cxnLst>
    <dgm:cxn modelId="{20BC031C-8DA0-4B15-8B5C-08E240117D58}" type="presOf" srcId="{9F40CF20-8F03-4FDD-A621-B134DEF09A80}" destId="{5B843922-00C7-4089-B7B8-999816FFA360}" srcOrd="0" destOrd="0" presId="urn:microsoft.com/office/officeart/2005/8/layout/list1"/>
    <dgm:cxn modelId="{FD877C0F-7973-4C44-A406-116E4C8DC4CB}" type="presOf" srcId="{D97ABA00-030F-45EF-A8A5-CB43247D5C1E}" destId="{18A41FCC-76B9-4751-B154-18DFBAD1126B}" srcOrd="0" destOrd="0" presId="urn:microsoft.com/office/officeart/2005/8/layout/list1"/>
    <dgm:cxn modelId="{DFCCF3D5-25DC-43A3-AE98-8D187838CF54}" srcId="{6CE9986F-BCA8-4FBD-B928-E86AC3275568}" destId="{D97ABA00-030F-45EF-A8A5-CB43247D5C1E}" srcOrd="2" destOrd="0" parTransId="{BEB02011-C6CB-4D92-A7CC-406C0BB88186}" sibTransId="{31131C3E-3058-4C48-9602-5A070E96E159}"/>
    <dgm:cxn modelId="{456A8FCD-D348-4CE4-B037-4AF0603D7025}" type="presOf" srcId="{D97ABA00-030F-45EF-A8A5-CB43247D5C1E}" destId="{4012E614-7A43-42F6-B6A2-1E89BECA516B}" srcOrd="1" destOrd="0" presId="urn:microsoft.com/office/officeart/2005/8/layout/list1"/>
    <dgm:cxn modelId="{50B76C2E-AC34-44EB-B38F-1BCA6BC4E9ED}" type="presOf" srcId="{61EF0CB8-7DCA-4516-9300-21B6229CB3B7}" destId="{B5D55D3D-F897-4EA4-87B7-2CA72FB6BF00}" srcOrd="0" destOrd="0" presId="urn:microsoft.com/office/officeart/2005/8/layout/list1"/>
    <dgm:cxn modelId="{0A22B4EA-8DA0-410A-A761-89F1A9746EF8}" type="presOf" srcId="{6CE9986F-BCA8-4FBD-B928-E86AC3275568}" destId="{F291CB39-CBC4-4440-BDFA-764E596FC41D}" srcOrd="0" destOrd="0" presId="urn:microsoft.com/office/officeart/2005/8/layout/list1"/>
    <dgm:cxn modelId="{2E7E4A79-C84C-46A9-930A-F19A78959F86}" type="presOf" srcId="{9F40CF20-8F03-4FDD-A621-B134DEF09A80}" destId="{1EA75C45-6040-4F6B-BD8D-1D7A82406F71}" srcOrd="1" destOrd="0" presId="urn:microsoft.com/office/officeart/2005/8/layout/list1"/>
    <dgm:cxn modelId="{1A6F1E1B-C1A0-4259-B5CF-F1E5CEFB6403}" srcId="{6CE9986F-BCA8-4FBD-B928-E86AC3275568}" destId="{9F40CF20-8F03-4FDD-A621-B134DEF09A80}" srcOrd="1" destOrd="0" parTransId="{F4633561-5A5E-4720-84AD-1E888E186499}" sibTransId="{3DC125B8-47A6-44F5-9B72-5E6B0A14D277}"/>
    <dgm:cxn modelId="{EAE8F2AD-20BF-442D-975A-12C59A687C81}" srcId="{6CE9986F-BCA8-4FBD-B928-E86AC3275568}" destId="{61EF0CB8-7DCA-4516-9300-21B6229CB3B7}" srcOrd="0" destOrd="0" parTransId="{9CA75098-A335-48CE-BE20-BDAD29033C54}" sibTransId="{C315A03D-9502-453F-9FCD-25B74CE3963D}"/>
    <dgm:cxn modelId="{1A1B0AF8-031F-43FF-817A-745BE9FAAC00}" type="presOf" srcId="{61EF0CB8-7DCA-4516-9300-21B6229CB3B7}" destId="{FA089469-CDEA-4B85-AE3D-DB82E4E71A8C}" srcOrd="1" destOrd="0" presId="urn:microsoft.com/office/officeart/2005/8/layout/list1"/>
    <dgm:cxn modelId="{9D8BE380-342F-4B95-9836-E5EA021F009E}" type="presParOf" srcId="{F291CB39-CBC4-4440-BDFA-764E596FC41D}" destId="{3D461D46-C78E-424C-BE6B-3AB599B41349}" srcOrd="0" destOrd="0" presId="urn:microsoft.com/office/officeart/2005/8/layout/list1"/>
    <dgm:cxn modelId="{5F8554F1-386E-430E-BD90-586F2F1C2410}" type="presParOf" srcId="{3D461D46-C78E-424C-BE6B-3AB599B41349}" destId="{B5D55D3D-F897-4EA4-87B7-2CA72FB6BF00}" srcOrd="0" destOrd="0" presId="urn:microsoft.com/office/officeart/2005/8/layout/list1"/>
    <dgm:cxn modelId="{E211DD7D-BAD8-4353-BC69-46537C0B9E69}" type="presParOf" srcId="{3D461D46-C78E-424C-BE6B-3AB599B41349}" destId="{FA089469-CDEA-4B85-AE3D-DB82E4E71A8C}" srcOrd="1" destOrd="0" presId="urn:microsoft.com/office/officeart/2005/8/layout/list1"/>
    <dgm:cxn modelId="{1B8C71A6-7CD7-4C76-B52C-49D04156DB9B}" type="presParOf" srcId="{F291CB39-CBC4-4440-BDFA-764E596FC41D}" destId="{E40F4D18-298A-4F3E-8455-042BB8BC339C}" srcOrd="1" destOrd="0" presId="urn:microsoft.com/office/officeart/2005/8/layout/list1"/>
    <dgm:cxn modelId="{9AFC29BF-7439-4806-87A6-659418D2E365}" type="presParOf" srcId="{F291CB39-CBC4-4440-BDFA-764E596FC41D}" destId="{E4693264-3B9B-46E1-BED7-578B5F36D480}" srcOrd="2" destOrd="0" presId="urn:microsoft.com/office/officeart/2005/8/layout/list1"/>
    <dgm:cxn modelId="{BE322CDF-BAB8-4978-A478-F85CE4F96B53}" type="presParOf" srcId="{F291CB39-CBC4-4440-BDFA-764E596FC41D}" destId="{D1A15F66-092A-4AEC-BFB8-8776A517821A}" srcOrd="3" destOrd="0" presId="urn:microsoft.com/office/officeart/2005/8/layout/list1"/>
    <dgm:cxn modelId="{A5A34A5E-1C87-4340-AA1A-C405593136A8}" type="presParOf" srcId="{F291CB39-CBC4-4440-BDFA-764E596FC41D}" destId="{A39B501F-0A60-44BB-B478-23EE2FB2C43A}" srcOrd="4" destOrd="0" presId="urn:microsoft.com/office/officeart/2005/8/layout/list1"/>
    <dgm:cxn modelId="{51E7E0FD-5CE3-4923-98F9-EC4F461BC85A}" type="presParOf" srcId="{A39B501F-0A60-44BB-B478-23EE2FB2C43A}" destId="{5B843922-00C7-4089-B7B8-999816FFA360}" srcOrd="0" destOrd="0" presId="urn:microsoft.com/office/officeart/2005/8/layout/list1"/>
    <dgm:cxn modelId="{EEE3BEAE-2C67-47D1-90F2-8A94DF7619B2}" type="presParOf" srcId="{A39B501F-0A60-44BB-B478-23EE2FB2C43A}" destId="{1EA75C45-6040-4F6B-BD8D-1D7A82406F71}" srcOrd="1" destOrd="0" presId="urn:microsoft.com/office/officeart/2005/8/layout/list1"/>
    <dgm:cxn modelId="{7B4882FB-CBD1-4A39-AFF3-5694A7638D23}" type="presParOf" srcId="{F291CB39-CBC4-4440-BDFA-764E596FC41D}" destId="{CDDEDAD3-19AF-4C59-98B7-B9E51FBDEA76}" srcOrd="5" destOrd="0" presId="urn:microsoft.com/office/officeart/2005/8/layout/list1"/>
    <dgm:cxn modelId="{090F07A4-8C7B-4A4F-8C46-55CDD0BDD8B8}" type="presParOf" srcId="{F291CB39-CBC4-4440-BDFA-764E596FC41D}" destId="{70B13C36-EC70-4A91-B86C-2870E56A29F1}" srcOrd="6" destOrd="0" presId="urn:microsoft.com/office/officeart/2005/8/layout/list1"/>
    <dgm:cxn modelId="{A3EB48F0-5C8B-4674-8CC1-59C9611E37F4}" type="presParOf" srcId="{F291CB39-CBC4-4440-BDFA-764E596FC41D}" destId="{47DA3CEB-2645-4A38-A3DB-F14AF518C62C}" srcOrd="7" destOrd="0" presId="urn:microsoft.com/office/officeart/2005/8/layout/list1"/>
    <dgm:cxn modelId="{91CE8172-A3A1-47E2-AF90-2BBEEF498582}" type="presParOf" srcId="{F291CB39-CBC4-4440-BDFA-764E596FC41D}" destId="{4EF69823-2B35-45AE-9729-45FEF677BA64}" srcOrd="8" destOrd="0" presId="urn:microsoft.com/office/officeart/2005/8/layout/list1"/>
    <dgm:cxn modelId="{EC645AC0-6D54-4035-A338-EC08F1B4C8F3}" type="presParOf" srcId="{4EF69823-2B35-45AE-9729-45FEF677BA64}" destId="{18A41FCC-76B9-4751-B154-18DFBAD1126B}" srcOrd="0" destOrd="0" presId="urn:microsoft.com/office/officeart/2005/8/layout/list1"/>
    <dgm:cxn modelId="{AABB24C4-5B49-4B55-A584-732CAFE0B651}" type="presParOf" srcId="{4EF69823-2B35-45AE-9729-45FEF677BA64}" destId="{4012E614-7A43-42F6-B6A2-1E89BECA516B}" srcOrd="1" destOrd="0" presId="urn:microsoft.com/office/officeart/2005/8/layout/list1"/>
    <dgm:cxn modelId="{641312C4-42ED-4099-9D26-8F740196DFE7}" type="presParOf" srcId="{F291CB39-CBC4-4440-BDFA-764E596FC41D}" destId="{939C149B-DBD2-44F6-9B92-1999EE0005B2}" srcOrd="9" destOrd="0" presId="urn:microsoft.com/office/officeart/2005/8/layout/list1"/>
    <dgm:cxn modelId="{77AF5108-6490-4379-8C1A-BC4651DABC5F}" type="presParOf" srcId="{F291CB39-CBC4-4440-BDFA-764E596FC41D}" destId="{E8982E7F-0559-44F7-8C00-5D9E24ED258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C8FFCF-E48B-48EE-BCA8-B9BCF42D2614}">
      <dsp:nvSpPr>
        <dsp:cNvPr id="0" name=""/>
        <dsp:cNvSpPr/>
      </dsp:nvSpPr>
      <dsp:spPr>
        <a:xfrm>
          <a:off x="2449861" y="2382585"/>
          <a:ext cx="1812226" cy="181222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Healthy Outcomes</a:t>
          </a:r>
          <a:endParaRPr lang="en-US" sz="1900" kern="1200" dirty="0"/>
        </a:p>
      </dsp:txBody>
      <dsp:txXfrm>
        <a:off x="2715255" y="2647979"/>
        <a:ext cx="1281438" cy="1281438"/>
      </dsp:txXfrm>
    </dsp:sp>
    <dsp:sp modelId="{68FF5095-6471-4642-BB08-4C8867ED9DBD}">
      <dsp:nvSpPr>
        <dsp:cNvPr id="0" name=""/>
        <dsp:cNvSpPr/>
      </dsp:nvSpPr>
      <dsp:spPr>
        <a:xfrm rot="12900000">
          <a:off x="1082247" y="1998497"/>
          <a:ext cx="1599875" cy="5164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B17DF2-A603-477A-8784-ED3A9691B10E}">
      <dsp:nvSpPr>
        <dsp:cNvPr id="0" name=""/>
        <dsp:cNvSpPr/>
      </dsp:nvSpPr>
      <dsp:spPr>
        <a:xfrm>
          <a:off x="366106" y="1109268"/>
          <a:ext cx="1721615" cy="137729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155700">
            <a:lnSpc>
              <a:spcPct val="90000"/>
            </a:lnSpc>
            <a:spcBef>
              <a:spcPct val="0"/>
            </a:spcBef>
            <a:spcAft>
              <a:spcPct val="35000"/>
            </a:spcAft>
          </a:pPr>
          <a:r>
            <a:rPr lang="en-US" sz="2600" kern="1200" dirty="0" smtClean="0"/>
            <a:t>Lower cancer risks</a:t>
          </a:r>
          <a:endParaRPr lang="en-US" sz="2600" kern="1200" dirty="0"/>
        </a:p>
      </dsp:txBody>
      <dsp:txXfrm>
        <a:off x="406446" y="1149608"/>
        <a:ext cx="1640935" cy="1296612"/>
      </dsp:txXfrm>
    </dsp:sp>
    <dsp:sp modelId="{9B5595AB-80EE-4F3A-AC30-0BE7D3FB7933}">
      <dsp:nvSpPr>
        <dsp:cNvPr id="0" name=""/>
        <dsp:cNvSpPr/>
      </dsp:nvSpPr>
      <dsp:spPr>
        <a:xfrm rot="16200000">
          <a:off x="2556037" y="1231291"/>
          <a:ext cx="1599875" cy="5164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3F5869-00EF-495C-A24B-14CB2E5E17CC}">
      <dsp:nvSpPr>
        <dsp:cNvPr id="0" name=""/>
        <dsp:cNvSpPr/>
      </dsp:nvSpPr>
      <dsp:spPr>
        <a:xfrm>
          <a:off x="2495167" y="949"/>
          <a:ext cx="1721615" cy="137729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155700">
            <a:lnSpc>
              <a:spcPct val="90000"/>
            </a:lnSpc>
            <a:spcBef>
              <a:spcPct val="0"/>
            </a:spcBef>
            <a:spcAft>
              <a:spcPct val="35000"/>
            </a:spcAft>
          </a:pPr>
          <a:r>
            <a:rPr lang="en-US" sz="2600" kern="1200" dirty="0" smtClean="0"/>
            <a:t>Lower risk of heart disease</a:t>
          </a:r>
          <a:endParaRPr lang="en-US" sz="2600" kern="1200" dirty="0"/>
        </a:p>
      </dsp:txBody>
      <dsp:txXfrm>
        <a:off x="2535507" y="41289"/>
        <a:ext cx="1640935" cy="1296612"/>
      </dsp:txXfrm>
    </dsp:sp>
    <dsp:sp modelId="{01B7AA21-797A-4938-97AC-4BC9D5C58834}">
      <dsp:nvSpPr>
        <dsp:cNvPr id="0" name=""/>
        <dsp:cNvSpPr/>
      </dsp:nvSpPr>
      <dsp:spPr>
        <a:xfrm rot="19500000">
          <a:off x="4029827" y="1998497"/>
          <a:ext cx="1599875" cy="5164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53346F-3B0F-4509-BB70-49F0456C29E7}">
      <dsp:nvSpPr>
        <dsp:cNvPr id="0" name=""/>
        <dsp:cNvSpPr/>
      </dsp:nvSpPr>
      <dsp:spPr>
        <a:xfrm>
          <a:off x="4624228" y="1109268"/>
          <a:ext cx="1721615" cy="137729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155700">
            <a:lnSpc>
              <a:spcPct val="90000"/>
            </a:lnSpc>
            <a:spcBef>
              <a:spcPct val="0"/>
            </a:spcBef>
            <a:spcAft>
              <a:spcPct val="35000"/>
            </a:spcAft>
          </a:pPr>
          <a:r>
            <a:rPr lang="en-US" sz="2600" kern="1200" dirty="0" smtClean="0"/>
            <a:t>Lower risk diabetes</a:t>
          </a:r>
          <a:endParaRPr lang="en-US" sz="2600" kern="1200" dirty="0"/>
        </a:p>
      </dsp:txBody>
      <dsp:txXfrm>
        <a:off x="4664568" y="1149608"/>
        <a:ext cx="1640935" cy="12966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693264-3B9B-46E1-BED7-578B5F36D480}">
      <dsp:nvSpPr>
        <dsp:cNvPr id="0" name=""/>
        <dsp:cNvSpPr/>
      </dsp:nvSpPr>
      <dsp:spPr>
        <a:xfrm>
          <a:off x="0" y="479321"/>
          <a:ext cx="6711950" cy="8064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089469-CDEA-4B85-AE3D-DB82E4E71A8C}">
      <dsp:nvSpPr>
        <dsp:cNvPr id="0" name=""/>
        <dsp:cNvSpPr/>
      </dsp:nvSpPr>
      <dsp:spPr>
        <a:xfrm>
          <a:off x="335597" y="7001"/>
          <a:ext cx="4698365" cy="9446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587" tIns="0" rIns="177587" bIns="0" numCol="1" spcCol="1270" anchor="ctr" anchorCtr="0">
          <a:noAutofit/>
        </a:bodyPr>
        <a:lstStyle/>
        <a:p>
          <a:pPr lvl="0" algn="l" defTabSz="1422400">
            <a:lnSpc>
              <a:spcPct val="90000"/>
            </a:lnSpc>
            <a:spcBef>
              <a:spcPct val="0"/>
            </a:spcBef>
            <a:spcAft>
              <a:spcPct val="35000"/>
            </a:spcAft>
          </a:pPr>
          <a:r>
            <a:rPr lang="en-US" sz="3200" kern="1200" dirty="0" smtClean="0"/>
            <a:t>Male 7.3 longer </a:t>
          </a:r>
          <a:endParaRPr lang="en-US" sz="3200" kern="1200" dirty="0"/>
        </a:p>
      </dsp:txBody>
      <dsp:txXfrm>
        <a:off x="381711" y="53115"/>
        <a:ext cx="4606137" cy="852412"/>
      </dsp:txXfrm>
    </dsp:sp>
    <dsp:sp modelId="{70B13C36-EC70-4A91-B86C-2870E56A29F1}">
      <dsp:nvSpPr>
        <dsp:cNvPr id="0" name=""/>
        <dsp:cNvSpPr/>
      </dsp:nvSpPr>
      <dsp:spPr>
        <a:xfrm>
          <a:off x="0" y="1930841"/>
          <a:ext cx="6711950" cy="8064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A75C45-6040-4F6B-BD8D-1D7A82406F71}">
      <dsp:nvSpPr>
        <dsp:cNvPr id="0" name=""/>
        <dsp:cNvSpPr/>
      </dsp:nvSpPr>
      <dsp:spPr>
        <a:xfrm>
          <a:off x="335597" y="1458521"/>
          <a:ext cx="4698365" cy="9446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587" tIns="0" rIns="177587" bIns="0" numCol="1" spcCol="1270" anchor="ctr" anchorCtr="0">
          <a:noAutofit/>
        </a:bodyPr>
        <a:lstStyle/>
        <a:p>
          <a:pPr lvl="0" algn="l" defTabSz="1422400">
            <a:lnSpc>
              <a:spcPct val="90000"/>
            </a:lnSpc>
            <a:spcBef>
              <a:spcPct val="0"/>
            </a:spcBef>
            <a:spcAft>
              <a:spcPct val="35000"/>
            </a:spcAft>
          </a:pPr>
          <a:r>
            <a:rPr lang="en-US" sz="3200" kern="1200" dirty="0" smtClean="0"/>
            <a:t>Female 4.4 longer</a:t>
          </a:r>
          <a:endParaRPr lang="en-US" sz="3200" kern="1200" dirty="0"/>
        </a:p>
      </dsp:txBody>
      <dsp:txXfrm>
        <a:off x="381711" y="1504635"/>
        <a:ext cx="4606137" cy="852412"/>
      </dsp:txXfrm>
    </dsp:sp>
    <dsp:sp modelId="{E8982E7F-0559-44F7-8C00-5D9E24ED2586}">
      <dsp:nvSpPr>
        <dsp:cNvPr id="0" name=""/>
        <dsp:cNvSpPr/>
      </dsp:nvSpPr>
      <dsp:spPr>
        <a:xfrm>
          <a:off x="0" y="3382361"/>
          <a:ext cx="6711950" cy="8064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12E614-7A43-42F6-B6A2-1E89BECA516B}">
      <dsp:nvSpPr>
        <dsp:cNvPr id="0" name=""/>
        <dsp:cNvSpPr/>
      </dsp:nvSpPr>
      <dsp:spPr>
        <a:xfrm>
          <a:off x="335597" y="2910041"/>
          <a:ext cx="4698365" cy="9446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587" tIns="0" rIns="177587" bIns="0" numCol="1" spcCol="1270" anchor="ctr" anchorCtr="0">
          <a:noAutofit/>
        </a:bodyPr>
        <a:lstStyle/>
        <a:p>
          <a:pPr lvl="0" algn="l" defTabSz="1422400">
            <a:lnSpc>
              <a:spcPct val="90000"/>
            </a:lnSpc>
            <a:spcBef>
              <a:spcPct val="0"/>
            </a:spcBef>
            <a:spcAft>
              <a:spcPct val="35000"/>
            </a:spcAft>
          </a:pPr>
          <a:r>
            <a:rPr lang="en-US" sz="3200" kern="1200" dirty="0" smtClean="0"/>
            <a:t>Vegetarian (9.5; 6.1)</a:t>
          </a:r>
          <a:endParaRPr lang="en-US" sz="3200" kern="1200" dirty="0"/>
        </a:p>
      </dsp:txBody>
      <dsp:txXfrm>
        <a:off x="381711" y="2956155"/>
        <a:ext cx="4606137" cy="852412"/>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07021-FE6A-4DDE-9944-6BBF938D871F}" type="datetimeFigureOut">
              <a:rPr lang="en-US" smtClean="0"/>
              <a:t>5/14/2018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22E894-797A-43AB-BBC2-979D2CDDC582}" type="slidenum">
              <a:rPr lang="en-US" smtClean="0"/>
              <a:t>‹#›</a:t>
            </a:fld>
            <a:endParaRPr lang="en-US"/>
          </a:p>
        </p:txBody>
      </p:sp>
    </p:spTree>
    <p:extLst>
      <p:ext uri="{BB962C8B-B14F-4D97-AF65-F5344CB8AC3E}">
        <p14:creationId xmlns:p14="http://schemas.microsoft.com/office/powerpoint/2010/main" val="2342878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 Blue Zone.  In spite</a:t>
            </a:r>
            <a:r>
              <a:rPr lang="en-US" baseline="0" dirty="0" smtClean="0"/>
              <a:t> of what most thinks, it is possible here.</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3</a:t>
            </a:fld>
            <a:endParaRPr lang="en-US"/>
          </a:p>
        </p:txBody>
      </p:sp>
    </p:spTree>
    <p:extLst>
      <p:ext uri="{BB962C8B-B14F-4D97-AF65-F5344CB8AC3E}">
        <p14:creationId xmlns:p14="http://schemas.microsoft.com/office/powerpoint/2010/main" val="1519947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incidence of life threatening and shortening</a:t>
            </a:r>
            <a:r>
              <a:rPr lang="en-US" baseline="0" dirty="0" smtClean="0"/>
              <a:t> chronic diseases is less and occurs later in life.  These same chronic diseases are the top three causes of death in the US</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4</a:t>
            </a:fld>
            <a:endParaRPr lang="en-US"/>
          </a:p>
        </p:txBody>
      </p:sp>
    </p:spTree>
    <p:extLst>
      <p:ext uri="{BB962C8B-B14F-4D97-AF65-F5344CB8AC3E}">
        <p14:creationId xmlns:p14="http://schemas.microsoft.com/office/powerpoint/2010/main" val="690144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university supports the focus on nutrition as</a:t>
            </a:r>
            <a:r>
              <a:rPr lang="en-US" baseline="0" dirty="0" smtClean="0"/>
              <a:t> a preventative measure.  Check out the video</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5</a:t>
            </a:fld>
            <a:endParaRPr lang="en-US"/>
          </a:p>
        </p:txBody>
      </p:sp>
    </p:spTree>
    <p:extLst>
      <p:ext uri="{BB962C8B-B14F-4D97-AF65-F5344CB8AC3E}">
        <p14:creationId xmlns:p14="http://schemas.microsoft.com/office/powerpoint/2010/main" val="3763564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Maintaining</a:t>
            </a:r>
            <a:r>
              <a:rPr lang="en-US" baseline="0" dirty="0" smtClean="0"/>
              <a:t> good health through a structured diet, physical activity, are</a:t>
            </a:r>
            <a:r>
              <a:rPr lang="en-US" dirty="0" smtClean="0"/>
              <a:t> hallmarks of their religious belief</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6</a:t>
            </a:fld>
            <a:endParaRPr lang="en-US"/>
          </a:p>
        </p:txBody>
      </p:sp>
    </p:spTree>
    <p:extLst>
      <p:ext uri="{BB962C8B-B14F-4D97-AF65-F5344CB8AC3E}">
        <p14:creationId xmlns:p14="http://schemas.microsoft.com/office/powerpoint/2010/main" val="349971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their good health habits they achieve longer</a:t>
            </a:r>
            <a:r>
              <a:rPr lang="en-US" baseline="0" dirty="0" smtClean="0"/>
              <a:t> and healthier years than most Americans</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7</a:t>
            </a:fld>
            <a:endParaRPr lang="en-US"/>
          </a:p>
        </p:txBody>
      </p:sp>
    </p:spTree>
    <p:extLst>
      <p:ext uri="{BB962C8B-B14F-4D97-AF65-F5344CB8AC3E}">
        <p14:creationId xmlns:p14="http://schemas.microsoft.com/office/powerpoint/2010/main" val="3958557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of these strategies plus a plant</a:t>
            </a:r>
            <a:r>
              <a:rPr lang="en-US" baseline="0" dirty="0" smtClean="0"/>
              <a:t> based diet are key to their good health</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8</a:t>
            </a:fld>
            <a:endParaRPr lang="en-US"/>
          </a:p>
        </p:txBody>
      </p:sp>
    </p:spTree>
    <p:extLst>
      <p:ext uri="{BB962C8B-B14F-4D97-AF65-F5344CB8AC3E}">
        <p14:creationId xmlns:p14="http://schemas.microsoft.com/office/powerpoint/2010/main" val="1718824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glasses</a:t>
            </a:r>
            <a:r>
              <a:rPr lang="en-US" baseline="0" dirty="0" smtClean="0"/>
              <a:t> of water do you drink each day? Water makes up most of our body weight and is essential for optimal brain and system functioning. Often when we feel hungry or fatigued we are actually dehydrated.  Sipping on water throughout the day helps us to maintain optimal hydration.</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9</a:t>
            </a:fld>
            <a:endParaRPr lang="en-US"/>
          </a:p>
        </p:txBody>
      </p:sp>
    </p:spTree>
    <p:extLst>
      <p:ext uri="{BB962C8B-B14F-4D97-AF65-F5344CB8AC3E}">
        <p14:creationId xmlns:p14="http://schemas.microsoft.com/office/powerpoint/2010/main" val="2194507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of</a:t>
            </a:r>
            <a:r>
              <a:rPr lang="en-US" baseline="0" dirty="0" smtClean="0"/>
              <a:t> these would motivate you most?  See Ted talk  How can you recreate your life to balanced approach to your life, both now and in the future.   How do the religious beliefs of the Adventist support work life balance (in all aspects of life)?</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10</a:t>
            </a:fld>
            <a:endParaRPr lang="en-US"/>
          </a:p>
        </p:txBody>
      </p:sp>
    </p:spTree>
    <p:extLst>
      <p:ext uri="{BB962C8B-B14F-4D97-AF65-F5344CB8AC3E}">
        <p14:creationId xmlns:p14="http://schemas.microsoft.com/office/powerpoint/2010/main" val="361654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are “downshifting” you are not a slacker, but are recharging and focusing</a:t>
            </a:r>
            <a:r>
              <a:rPr lang="en-US" baseline="0" dirty="0" smtClean="0"/>
              <a:t> on the things that matter.  It also represents a balance between work and life.  </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11</a:t>
            </a:fld>
            <a:endParaRPr lang="en-US"/>
          </a:p>
        </p:txBody>
      </p:sp>
    </p:spTree>
    <p:extLst>
      <p:ext uri="{BB962C8B-B14F-4D97-AF65-F5344CB8AC3E}">
        <p14:creationId xmlns:p14="http://schemas.microsoft.com/office/powerpoint/2010/main" val="2921141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adage expressing “keeping up with the Jones’s” has helped create the mindset</a:t>
            </a:r>
            <a:r>
              <a:rPr lang="en-US" baseline="0" dirty="0" smtClean="0"/>
              <a:t> of the current American way of life.  We are suppose to work more to have more and want more so that we have to work more.  It is a vicious cycle.  Finding the optimal balance that creates success in career, family and community is key.  This is why Adventists take Saturday’s away from work and come together to volunteer, learn and share.</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12</a:t>
            </a:fld>
            <a:endParaRPr lang="en-US"/>
          </a:p>
        </p:txBody>
      </p:sp>
    </p:spTree>
    <p:extLst>
      <p:ext uri="{BB962C8B-B14F-4D97-AF65-F5344CB8AC3E}">
        <p14:creationId xmlns:p14="http://schemas.microsoft.com/office/powerpoint/2010/main" val="1964668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 a few</a:t>
            </a:r>
            <a:r>
              <a:rPr lang="en-US" baseline="0" dirty="0" smtClean="0"/>
              <a:t> minutes to reflect on these questions.  </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13</a:t>
            </a:fld>
            <a:endParaRPr lang="en-US"/>
          </a:p>
        </p:txBody>
      </p:sp>
    </p:spTree>
    <p:extLst>
      <p:ext uri="{BB962C8B-B14F-4D97-AF65-F5344CB8AC3E}">
        <p14:creationId xmlns:p14="http://schemas.microsoft.com/office/powerpoint/2010/main" val="2929967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Loma Linda supports good health practices through environmental changes and access.  What</a:t>
            </a:r>
            <a:r>
              <a:rPr lang="en-US" baseline="0" dirty="0" smtClean="0"/>
              <a:t> does your community do to support good health? Does your community support or detract from your health?  </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14</a:t>
            </a:fld>
            <a:endParaRPr lang="en-US"/>
          </a:p>
        </p:txBody>
      </p:sp>
    </p:spTree>
    <p:extLst>
      <p:ext uri="{BB962C8B-B14F-4D97-AF65-F5344CB8AC3E}">
        <p14:creationId xmlns:p14="http://schemas.microsoft.com/office/powerpoint/2010/main" val="41844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 a look at he video to see how Loma Linda confronted</a:t>
            </a:r>
            <a:r>
              <a:rPr lang="en-US" baseline="0" dirty="0" smtClean="0"/>
              <a:t> the fast food challenge.</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15</a:t>
            </a:fld>
            <a:endParaRPr lang="en-US"/>
          </a:p>
        </p:txBody>
      </p:sp>
    </p:spTree>
    <p:extLst>
      <p:ext uri="{BB962C8B-B14F-4D97-AF65-F5344CB8AC3E}">
        <p14:creationId xmlns:p14="http://schemas.microsoft.com/office/powerpoint/2010/main" val="3941427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cities have tried to legislate good health practices by reducing size of sodas and changing vending machines.  What do</a:t>
            </a:r>
            <a:r>
              <a:rPr lang="en-US" baseline="0" dirty="0" smtClean="0"/>
              <a:t> you think?  Should government get involved in the free choice of their citizens.  This is very controversial.  If you respond to this question make sure that you see how this type of legislation has worked or not worked in the past.</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16</a:t>
            </a:fld>
            <a:endParaRPr lang="en-US"/>
          </a:p>
        </p:txBody>
      </p:sp>
    </p:spTree>
    <p:extLst>
      <p:ext uri="{BB962C8B-B14F-4D97-AF65-F5344CB8AC3E}">
        <p14:creationId xmlns:p14="http://schemas.microsoft.com/office/powerpoint/2010/main" val="2297690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very important.</a:t>
            </a:r>
            <a:r>
              <a:rPr lang="en-US" baseline="0" dirty="0" smtClean="0"/>
              <a:t>  Public health confronts the issue of disparities through  programs and access to healthcare.  In Loma Linda amongst Adventists the typical health disparities that occur elsewhere do not exist.  It seems that lifestyle is the key regardless of other factors.</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17</a:t>
            </a:fld>
            <a:endParaRPr lang="en-US"/>
          </a:p>
        </p:txBody>
      </p:sp>
    </p:spTree>
    <p:extLst>
      <p:ext uri="{BB962C8B-B14F-4D97-AF65-F5344CB8AC3E}">
        <p14:creationId xmlns:p14="http://schemas.microsoft.com/office/powerpoint/2010/main" val="1882052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a:t>
            </a:r>
            <a:r>
              <a:rPr lang="en-US" baseline="0" dirty="0" smtClean="0"/>
              <a:t> you volunteer?  If so, where and how much?  It does not mean that you must belong to an organization, but you can simply help neighbors and friends who need it.  You can also volunteer by giving things to organizations that do good work.  I help at the SPCA. </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18</a:t>
            </a:fld>
            <a:endParaRPr lang="en-US"/>
          </a:p>
        </p:txBody>
      </p:sp>
    </p:spTree>
    <p:extLst>
      <p:ext uri="{BB962C8B-B14F-4D97-AF65-F5344CB8AC3E}">
        <p14:creationId xmlns:p14="http://schemas.microsoft.com/office/powerpoint/2010/main" val="989398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the</a:t>
            </a:r>
            <a:r>
              <a:rPr lang="en-US" baseline="0" dirty="0" smtClean="0"/>
              <a:t> video to learn that retirement should not be an option.  Go to open forum discussion post.</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19</a:t>
            </a:fld>
            <a:endParaRPr lang="en-US"/>
          </a:p>
        </p:txBody>
      </p:sp>
    </p:spTree>
    <p:extLst>
      <p:ext uri="{BB962C8B-B14F-4D97-AF65-F5344CB8AC3E}">
        <p14:creationId xmlns:p14="http://schemas.microsoft.com/office/powerpoint/2010/main" val="3957817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research is not clear on spirituality and longer life.  But it seems</a:t>
            </a:r>
            <a:r>
              <a:rPr lang="en-US" baseline="0" dirty="0" smtClean="0"/>
              <a:t> that those with strong spiritual beliefs who exercise their faith live longer</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20</a:t>
            </a:fld>
            <a:endParaRPr lang="en-US"/>
          </a:p>
        </p:txBody>
      </p:sp>
    </p:spTree>
    <p:extLst>
      <p:ext uri="{BB962C8B-B14F-4D97-AF65-F5344CB8AC3E}">
        <p14:creationId xmlns:p14="http://schemas.microsoft.com/office/powerpoint/2010/main" val="3829100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Managing</a:t>
            </a:r>
            <a:r>
              <a:rPr lang="en-US" baseline="0" dirty="0" smtClean="0"/>
              <a:t> stress is a key factor in good health.  Religion and spiritual life tend to reduce stress loads.</a:t>
            </a:r>
            <a:endParaRPr lang="en-US" dirty="0"/>
          </a:p>
        </p:txBody>
      </p:sp>
      <p:sp>
        <p:nvSpPr>
          <p:cNvPr id="4" name="Slide Number Placeholder 3"/>
          <p:cNvSpPr>
            <a:spLocks noGrp="1"/>
          </p:cNvSpPr>
          <p:nvPr>
            <p:ph type="sldNum" sz="quarter" idx="10"/>
          </p:nvPr>
        </p:nvSpPr>
        <p:spPr/>
        <p:txBody>
          <a:bodyPr/>
          <a:lstStyle/>
          <a:p>
            <a:fld id="{9122E894-797A-43AB-BBC2-979D2CDDC582}" type="slidenum">
              <a:rPr lang="en-US" smtClean="0"/>
              <a:t>21</a:t>
            </a:fld>
            <a:endParaRPr lang="en-US"/>
          </a:p>
        </p:txBody>
      </p:sp>
    </p:spTree>
    <p:extLst>
      <p:ext uri="{BB962C8B-B14F-4D97-AF65-F5344CB8AC3E}">
        <p14:creationId xmlns:p14="http://schemas.microsoft.com/office/powerpoint/2010/main" val="632265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important </a:t>
            </a:r>
            <a:r>
              <a:rPr lang="en-US" smtClean="0"/>
              <a:t>review questions</a:t>
            </a:r>
            <a:endParaRPr lang="en-US"/>
          </a:p>
        </p:txBody>
      </p:sp>
      <p:sp>
        <p:nvSpPr>
          <p:cNvPr id="4" name="Slide Number Placeholder 3"/>
          <p:cNvSpPr>
            <a:spLocks noGrp="1"/>
          </p:cNvSpPr>
          <p:nvPr>
            <p:ph type="sldNum" sz="quarter" idx="10"/>
          </p:nvPr>
        </p:nvSpPr>
        <p:spPr/>
        <p:txBody>
          <a:bodyPr/>
          <a:lstStyle/>
          <a:p>
            <a:fld id="{9122E894-797A-43AB-BBC2-979D2CDDC582}" type="slidenum">
              <a:rPr lang="en-US" smtClean="0"/>
              <a:t>23</a:t>
            </a:fld>
            <a:endParaRPr lang="en-US"/>
          </a:p>
        </p:txBody>
      </p:sp>
    </p:spTree>
    <p:extLst>
      <p:ext uri="{BB962C8B-B14F-4D97-AF65-F5344CB8AC3E}">
        <p14:creationId xmlns:p14="http://schemas.microsoft.com/office/powerpoint/2010/main" val="2539700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8EC2F61-87B3-46D0-8DCE-989826352843}" type="datetimeFigureOut">
              <a:rPr lang="en-US" smtClean="0"/>
              <a:pPr/>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4101109052"/>
      </p:ext>
    </p:extLst>
  </p:cSld>
  <p:clrMapOvr>
    <a:masterClrMapping/>
  </p:clrMapOvr>
  <p:transition>
    <p:whee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8EC2F61-87B3-46D0-8DCE-989826352843}" type="datetimeFigureOut">
              <a:rPr lang="en-US" smtClean="0"/>
              <a:pPr/>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3330566015"/>
      </p:ext>
    </p:extLst>
  </p:cSld>
  <p:clrMapOvr>
    <a:masterClrMapping/>
  </p:clrMapOvr>
  <p:transition>
    <p:whee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EC2F61-87B3-46D0-8DCE-989826352843}" type="datetimeFigureOut">
              <a:rPr lang="en-US" smtClean="0"/>
              <a:pPr/>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3731119014"/>
      </p:ext>
    </p:extLst>
  </p:cSld>
  <p:clrMapOvr>
    <a:masterClrMapping/>
  </p:clrMapOvr>
  <p:transition>
    <p:whee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8EC2F61-87B3-46D0-8DCE-989826352843}" type="datetimeFigureOut">
              <a:rPr lang="en-US" smtClean="0"/>
              <a:pPr/>
              <a:t>5/14/2018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359036008"/>
      </p:ext>
    </p:extLst>
  </p:cSld>
  <p:clrMapOvr>
    <a:masterClrMapping/>
  </p:clrMapOvr>
  <p:transition>
    <p:whee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EC2F61-87B3-46D0-8DCE-989826352843}" type="datetimeFigureOut">
              <a:rPr lang="en-US" smtClean="0"/>
              <a:pPr/>
              <a:t>5/14/2018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2676976111"/>
      </p:ext>
    </p:extLst>
  </p:cSld>
  <p:clrMapOvr>
    <a:masterClrMapping/>
  </p:clrMapOvr>
  <p:transition>
    <p:wheel/>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8EC2F61-87B3-46D0-8DCE-989826352843}" type="datetimeFigureOut">
              <a:rPr lang="en-US" smtClean="0"/>
              <a:pPr/>
              <a:t>5/14/2018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633083596"/>
      </p:ext>
    </p:extLst>
  </p:cSld>
  <p:clrMapOvr>
    <a:masterClrMapping/>
  </p:clrMapOvr>
  <p:transition>
    <p:wheel/>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8EC2F61-87B3-46D0-8DCE-989826352843}" type="datetimeFigureOut">
              <a:rPr lang="en-US" smtClean="0"/>
              <a:pPr/>
              <a:t>5/14/2018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3605357366"/>
      </p:ext>
    </p:extLst>
  </p:cSld>
  <p:clrMapOvr>
    <a:masterClrMapping/>
  </p:clrMapOvr>
  <p:transition>
    <p:wheel/>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D8EC2F61-87B3-46D0-8DCE-989826352843}" type="datetimeFigureOut">
              <a:rPr lang="en-US" smtClean="0"/>
              <a:pPr/>
              <a:t>5/14/2018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28261940"/>
      </p:ext>
    </p:extLst>
  </p:cSld>
  <p:clrMapOvr>
    <a:masterClrMapping/>
  </p:clrMapOvr>
  <p:transition>
    <p:wheel/>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EC2F61-87B3-46D0-8DCE-989826352843}" type="datetimeFigureOut">
              <a:rPr lang="en-US" smtClean="0"/>
              <a:pPr/>
              <a:t>5/14/2018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2752887480"/>
      </p:ext>
    </p:extLst>
  </p:cSld>
  <p:clrMapOvr>
    <a:masterClrMapping/>
  </p:clrMapOvr>
  <p:transition>
    <p:wheel/>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EC2F61-87B3-46D0-8DCE-989826352843}" type="datetimeFigureOut">
              <a:rPr lang="en-US" smtClean="0"/>
              <a:pPr/>
              <a:t>5/14/2018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82257592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EC2F61-87B3-46D0-8DCE-989826352843}" type="datetimeFigureOut">
              <a:rPr lang="en-US" smtClean="0"/>
              <a:pPr/>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282857234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EC2F61-87B3-46D0-8DCE-989826352843}" type="datetimeFigureOut">
              <a:rPr lang="en-US" smtClean="0"/>
              <a:pPr/>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50E3-0CB7-4654-8DF1-8174CE1E4AE6}" type="slidenum">
              <a:rPr lang="en-US" smtClean="0"/>
              <a:pPr/>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08783170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EC2F61-87B3-46D0-8DCE-989826352843}" type="datetimeFigureOut">
              <a:rPr lang="en-US" smtClean="0"/>
              <a:pPr/>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52711144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8EC2F61-87B3-46D0-8DCE-989826352843}" type="datetimeFigureOut">
              <a:rPr lang="en-US" smtClean="0"/>
              <a:pPr/>
              <a:t>5/14/2018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330975684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8EC2F61-87B3-46D0-8DCE-989826352843}" type="datetimeFigureOut">
              <a:rPr lang="en-US" smtClean="0"/>
              <a:pPr/>
              <a:t>5/14/2018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329746949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EC2F61-87B3-46D0-8DCE-989826352843}" type="datetimeFigureOut">
              <a:rPr lang="en-US" smtClean="0"/>
              <a:pPr/>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3099814774"/>
      </p:ext>
    </p:extLst>
  </p:cSld>
  <p:clrMapOvr>
    <a:masterClrMapping/>
  </p:clrMapOvr>
  <p:transition>
    <p:wheel/>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EC2F61-87B3-46D0-8DCE-989826352843}" type="datetimeFigureOut">
              <a:rPr lang="en-US" smtClean="0"/>
              <a:pPr/>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50E3-0CB7-4654-8DF1-8174CE1E4AE6}" type="slidenum">
              <a:rPr lang="en-US" smtClean="0"/>
              <a:pPr/>
              <a:t>‹#›</a:t>
            </a:fld>
            <a:endParaRPr lang="en-US"/>
          </a:p>
        </p:txBody>
      </p:sp>
    </p:spTree>
    <p:extLst>
      <p:ext uri="{BB962C8B-B14F-4D97-AF65-F5344CB8AC3E}">
        <p14:creationId xmlns:p14="http://schemas.microsoft.com/office/powerpoint/2010/main" val="2040644243"/>
      </p:ext>
    </p:extLst>
  </p:cSld>
  <p:clrMapOvr>
    <a:masterClrMapping/>
  </p:clrMapOvr>
  <p:transition>
    <p:whee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8EC2F61-87B3-46D0-8DCE-989826352843}" type="datetimeFigureOut">
              <a:rPr lang="en-US" smtClean="0"/>
              <a:pPr/>
              <a:t>5/14/2018</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624350E3-0CB7-4654-8DF1-8174CE1E4AE6}" type="slidenum">
              <a:rPr lang="en-US" smtClean="0"/>
              <a:pPr/>
              <a:t>‹#›</a:t>
            </a:fld>
            <a:endParaRPr lang="en-US"/>
          </a:p>
        </p:txBody>
      </p:sp>
    </p:spTree>
    <p:extLst>
      <p:ext uri="{BB962C8B-B14F-4D97-AF65-F5344CB8AC3E}">
        <p14:creationId xmlns:p14="http://schemas.microsoft.com/office/powerpoint/2010/main" val="322231276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ransition>
    <p:wheel/>
  </p:transition>
  <p:timing>
    <p:tnLst>
      <p:par>
        <p:cTn id="1" dur="indefinite" restart="never" nodeType="tmRoot"/>
      </p:par>
    </p:tnLst>
  </p:timing>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www.pbs.org/wnet/religionandethics/2012/03/23/march-23-2012-seventh-day-adventists-and-health/10575/"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ted.com/talks/nigel_marsh_how_to_make_work_life_balance_work?language=e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abcnews.go.com/Health/loma-lindas-seventh-day-adventists-outraged-mcdonalds/story?id=15224296#.TxGxFyNOp1k"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youtube.com/watch?v=Zp0lguR6z2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Spot Check</a:t>
            </a:r>
            <a:endParaRPr lang="en-US" dirty="0"/>
          </a:p>
        </p:txBody>
      </p:sp>
      <p:sp>
        <p:nvSpPr>
          <p:cNvPr id="3" name="Content Placeholder 2"/>
          <p:cNvSpPr>
            <a:spLocks noGrp="1"/>
          </p:cNvSpPr>
          <p:nvPr>
            <p:ph idx="1"/>
          </p:nvPr>
        </p:nvSpPr>
        <p:spPr/>
        <p:txBody>
          <a:bodyPr>
            <a:normAutofit lnSpcReduction="10000"/>
          </a:bodyPr>
          <a:lstStyle/>
          <a:p>
            <a:r>
              <a:rPr lang="en-US" dirty="0" smtClean="0"/>
              <a:t>What specific elements of the Adventists diet promote good health?</a:t>
            </a:r>
          </a:p>
          <a:p>
            <a:r>
              <a:rPr lang="en-US" dirty="0" smtClean="0"/>
              <a:t>Which disease risks tend to be lower for Adventists?</a:t>
            </a:r>
          </a:p>
          <a:p>
            <a:r>
              <a:rPr lang="en-US" dirty="0" smtClean="0"/>
              <a:t>How is the “power” downshift specifically promoted in their religion?</a:t>
            </a:r>
          </a:p>
          <a:p>
            <a:r>
              <a:rPr lang="en-US" dirty="0" smtClean="0"/>
              <a:t>What elements for longevity are the same for the those in longevity  and each of the previous Blue Zones? What things are unique to this Blue Zone?</a:t>
            </a:r>
          </a:p>
          <a:p>
            <a:r>
              <a:rPr lang="en-US" dirty="0" smtClean="0"/>
              <a:t>How does personal responsibility toward health help Adventists avoid the trappings of processed food, the food industry </a:t>
            </a:r>
            <a:r>
              <a:rPr lang="en-US" smtClean="0"/>
              <a:t>and obesity?</a:t>
            </a:r>
            <a:endParaRPr lang="en-US" dirty="0" smtClean="0"/>
          </a:p>
          <a:p>
            <a:endParaRPr lang="en-US" dirty="0"/>
          </a:p>
        </p:txBody>
      </p:sp>
    </p:spTree>
    <p:extLst>
      <p:ext uri="{BB962C8B-B14F-4D97-AF65-F5344CB8AC3E}">
        <p14:creationId xmlns:p14="http://schemas.microsoft.com/office/powerpoint/2010/main" val="1052299162"/>
      </p:ext>
    </p:extLst>
  </p:cSld>
  <p:clrMapOvr>
    <a:masterClrMapping/>
  </p:clrMapOvr>
  <p:transition>
    <p:whee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Hyperlinks</a:t>
            </a:r>
            <a:endParaRPr lang="en-US" dirty="0"/>
          </a:p>
        </p:txBody>
      </p:sp>
      <p:sp>
        <p:nvSpPr>
          <p:cNvPr id="3" name="Content Placeholder 2"/>
          <p:cNvSpPr>
            <a:spLocks noGrp="1"/>
          </p:cNvSpPr>
          <p:nvPr>
            <p:ph idx="1"/>
          </p:nvPr>
        </p:nvSpPr>
        <p:spPr/>
        <p:txBody>
          <a:bodyPr/>
          <a:lstStyle/>
          <a:p>
            <a:r>
              <a:rPr lang="en-US" dirty="0" smtClean="0"/>
              <a:t>You will find links to videos etc. on slides 5, 9, 15 and 19.   Please make sure to open those by viewing in </a:t>
            </a:r>
            <a:r>
              <a:rPr lang="en-US" dirty="0" err="1" smtClean="0"/>
              <a:t>powerpoint</a:t>
            </a:r>
            <a:r>
              <a:rPr lang="en-US" dirty="0" smtClean="0"/>
              <a:t> download presentation mode. </a:t>
            </a:r>
            <a:endParaRPr lang="en-US" dirty="0"/>
          </a:p>
        </p:txBody>
      </p:sp>
    </p:spTree>
    <p:extLst>
      <p:ext uri="{BB962C8B-B14F-4D97-AF65-F5344CB8AC3E}">
        <p14:creationId xmlns:p14="http://schemas.microsoft.com/office/powerpoint/2010/main" val="2851496628"/>
      </p:ext>
    </p:extLst>
  </p:cSld>
  <p:clrMapOvr>
    <a:masterClrMapping/>
  </p:clrMapOvr>
  <p:transition>
    <p:wheel/>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24000" b="-24000"/>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43200" y="5943600"/>
            <a:ext cx="6400800" cy="914400"/>
          </a:xfrm>
        </p:spPr>
        <p:txBody>
          <a:bodyPr>
            <a:normAutofit/>
          </a:bodyPr>
          <a:lstStyle/>
          <a:p>
            <a:r>
              <a:rPr lang="en-US" sz="3600" b="1" dirty="0" smtClean="0">
                <a:solidFill>
                  <a:schemeClr val="tx2">
                    <a:lumMod val="60000"/>
                    <a:lumOff val="40000"/>
                  </a:schemeClr>
                </a:solidFill>
              </a:rPr>
              <a:t>The Power of Spirituality</a:t>
            </a:r>
            <a:endParaRPr lang="en-US" sz="3600" b="1" dirty="0">
              <a:solidFill>
                <a:schemeClr val="tx2">
                  <a:lumMod val="60000"/>
                  <a:lumOff val="40000"/>
                </a:schemeClr>
              </a:solidFill>
            </a:endParaRPr>
          </a:p>
        </p:txBody>
      </p:sp>
    </p:spTree>
  </p:cSld>
  <p:clrMapOvr>
    <a:masterClrMapping/>
  </p:clrMapOvr>
  <p:transition>
    <p:whee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Adventists</a:t>
            </a:r>
            <a:endParaRPr lang="en-US" dirty="0"/>
          </a:p>
        </p:txBody>
      </p:sp>
      <p:graphicFrame>
        <p:nvGraphicFramePr>
          <p:cNvPr id="4" name="Content Placeholder 3"/>
          <p:cNvGraphicFramePr>
            <a:graphicFrameLocks noGrp="1"/>
          </p:cNvGraphicFramePr>
          <p:nvPr>
            <p:ph idx="1"/>
          </p:nvPr>
        </p:nvGraphicFramePr>
        <p:xfrm>
          <a:off x="827088" y="2052638"/>
          <a:ext cx="6711950" cy="4195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Demographics</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dirty="0" smtClean="0"/>
              <a:t>23,600 total, about half are Seventh-day </a:t>
            </a:r>
            <a:r>
              <a:rPr lang="en-US" dirty="0"/>
              <a:t>Adventists, the longest-lived people in America</a:t>
            </a:r>
            <a:r>
              <a:rPr lang="en-US" dirty="0" smtClean="0"/>
              <a:t>.</a:t>
            </a:r>
          </a:p>
          <a:p>
            <a:r>
              <a:rPr lang="en-US" dirty="0" smtClean="0"/>
              <a:t>Loma Linda University Medical School graduates one of the highest percentages of registered dieticians and nutritionists in the country. </a:t>
            </a:r>
          </a:p>
          <a:p>
            <a:r>
              <a:rPr lang="en-US" dirty="0" smtClean="0"/>
              <a:t> Click on the Video to learn more</a:t>
            </a:r>
          </a:p>
          <a:p>
            <a:r>
              <a:rPr lang="en-US" dirty="0" smtClean="0">
                <a:hlinkClick r:id="rId3"/>
              </a:rPr>
              <a:t>Video</a:t>
            </a:r>
            <a:endParaRPr lang="en-US" dirty="0" smtClean="0"/>
          </a:p>
          <a:p>
            <a:pPr>
              <a:buNone/>
            </a:pPr>
            <a:r>
              <a:rPr lang="en-US" dirty="0"/>
              <a:t/>
            </a:r>
            <a:br>
              <a:rPr lang="en-US" dirty="0"/>
            </a:br>
            <a:r>
              <a:rPr lang="en-US" dirty="0"/>
              <a:t> </a:t>
            </a:r>
          </a:p>
          <a:p>
            <a:endParaRPr lang="en-US" dirty="0"/>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en-US" dirty="0" smtClean="0"/>
              <a:t>Religious Focus - Health</a:t>
            </a:r>
            <a:endParaRPr lang="en-US" dirty="0"/>
          </a:p>
        </p:txBody>
      </p:sp>
      <p:pic>
        <p:nvPicPr>
          <p:cNvPr id="4" name="Content Placeholder 3" descr="church in loma linda.jpg"/>
          <p:cNvPicPr>
            <a:picLocks noGrp="1" noChangeAspect="1"/>
          </p:cNvPicPr>
          <p:nvPr>
            <p:ph idx="1"/>
          </p:nvPr>
        </p:nvPicPr>
        <p:blipFill>
          <a:blip r:embed="rId3" cstate="print"/>
          <a:stretch>
            <a:fillRect/>
          </a:stretch>
        </p:blipFill>
        <p:spPr>
          <a:xfrm>
            <a:off x="2949575" y="3226594"/>
            <a:ext cx="2466975" cy="1847850"/>
          </a:xfrm>
        </p:spPr>
      </p:pic>
    </p:spTree>
  </p:cSld>
  <p:clrMapOvr>
    <a:masterClrMapping/>
  </p:clrMapOvr>
  <p:transition>
    <p:whee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bg1"/>
                </a:solidFill>
              </a:rPr>
              <a:t>30 yr old Adventists Life Expectancy</a:t>
            </a:r>
            <a:endParaRPr lang="en-US" dirty="0">
              <a:solidFill>
                <a:schemeClr val="bg1"/>
              </a:solidFill>
            </a:endParaRPr>
          </a:p>
        </p:txBody>
      </p:sp>
      <p:graphicFrame>
        <p:nvGraphicFramePr>
          <p:cNvPr id="4" name="Content Placeholder 3"/>
          <p:cNvGraphicFramePr>
            <a:graphicFrameLocks noGrp="1"/>
          </p:cNvGraphicFramePr>
          <p:nvPr>
            <p:ph idx="1"/>
          </p:nvPr>
        </p:nvGraphicFramePr>
        <p:xfrm>
          <a:off x="827088" y="2052638"/>
          <a:ext cx="6711950" cy="4195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Guidelines </a:t>
            </a:r>
            <a:endParaRPr lang="en-US" dirty="0"/>
          </a:p>
        </p:txBody>
      </p:sp>
      <p:sp>
        <p:nvSpPr>
          <p:cNvPr id="3" name="Content Placeholder 2"/>
          <p:cNvSpPr>
            <a:spLocks noGrp="1"/>
          </p:cNvSpPr>
          <p:nvPr>
            <p:ph idx="1"/>
          </p:nvPr>
        </p:nvSpPr>
        <p:spPr/>
        <p:txBody>
          <a:bodyPr/>
          <a:lstStyle/>
          <a:p>
            <a:r>
              <a:rPr lang="en-US" dirty="0" smtClean="0">
                <a:solidFill>
                  <a:srgbClr val="FF0000"/>
                </a:solidFill>
              </a:rPr>
              <a:t>Eat  nuts</a:t>
            </a:r>
          </a:p>
          <a:p>
            <a:r>
              <a:rPr lang="en-US" dirty="0" smtClean="0"/>
              <a:t>Nurture mind and body</a:t>
            </a:r>
          </a:p>
          <a:p>
            <a:r>
              <a:rPr lang="en-US" dirty="0" smtClean="0"/>
              <a:t>Help Others</a:t>
            </a:r>
          </a:p>
          <a:p>
            <a:r>
              <a:rPr lang="en-US" dirty="0" smtClean="0"/>
              <a:t>Tight social networks</a:t>
            </a:r>
          </a:p>
          <a:p>
            <a:r>
              <a:rPr lang="en-US" dirty="0" smtClean="0"/>
              <a:t>Decompress</a:t>
            </a:r>
          </a:p>
          <a:p>
            <a:r>
              <a:rPr lang="en-US" dirty="0" smtClean="0"/>
              <a:t>Volunteer</a:t>
            </a:r>
          </a:p>
          <a:p>
            <a:r>
              <a:rPr lang="en-US" dirty="0" smtClean="0"/>
              <a:t>Eat a light dinner</a:t>
            </a:r>
            <a:endParaRPr lang="en-US" dirty="0"/>
          </a:p>
        </p:txBody>
      </p:sp>
    </p:spTree>
  </p:cSld>
  <p:clrMapOvr>
    <a:masterClrMapping/>
  </p:clrMapOvr>
  <p:transition>
    <p:whee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33000" b="-3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5-6 per day</a:t>
            </a:r>
            <a:endParaRPr lang="en-US" dirty="0"/>
          </a:p>
        </p:txBody>
      </p:sp>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84710" y="452718"/>
            <a:ext cx="7055380" cy="1098581"/>
          </a:xfrm>
        </p:spPr>
        <p:txBody>
          <a:bodyPr/>
          <a:lstStyle/>
          <a:p>
            <a:r>
              <a:rPr lang="en-US" dirty="0" smtClean="0"/>
              <a:t>Downshifting</a:t>
            </a:r>
            <a:endParaRPr lang="en-US" dirty="0"/>
          </a:p>
        </p:txBody>
      </p:sp>
      <p:pic>
        <p:nvPicPr>
          <p:cNvPr id="8" name="Picture Placeholder 7" descr="downshift.jpg"/>
          <p:cNvPicPr>
            <a:picLocks noGrp="1" noChangeAspect="1"/>
          </p:cNvPicPr>
          <p:nvPr>
            <p:ph idx="1"/>
          </p:nvPr>
        </p:nvPicPr>
        <p:blipFill>
          <a:blip r:embed="rId3" cstate="print"/>
          <a:stretch>
            <a:fillRect/>
          </a:stretch>
        </p:blipFill>
        <p:spPr>
          <a:xfrm>
            <a:off x="4157272" y="0"/>
            <a:ext cx="4953000" cy="1464880"/>
          </a:xfrm>
        </p:spPr>
      </p:pic>
      <p:sp>
        <p:nvSpPr>
          <p:cNvPr id="7" name="Text Placeholder 6"/>
          <p:cNvSpPr>
            <a:spLocks noGrp="1"/>
          </p:cNvSpPr>
          <p:nvPr>
            <p:ph type="body" sz="half" idx="4294967295"/>
          </p:nvPr>
        </p:nvSpPr>
        <p:spPr>
          <a:xfrm>
            <a:off x="0" y="5656263"/>
            <a:ext cx="8116888" cy="711200"/>
          </a:xfrm>
        </p:spPr>
        <p:txBody>
          <a:bodyPr>
            <a:normAutofit fontScale="77500" lnSpcReduction="20000"/>
          </a:bodyPr>
          <a:lstStyle/>
          <a:p>
            <a:r>
              <a:rPr lang="en-US" sz="3200" dirty="0" smtClean="0"/>
              <a:t>"He who dies with the most </a:t>
            </a:r>
            <a:r>
              <a:rPr lang="en-US" sz="3200" i="1" dirty="0" smtClean="0"/>
              <a:t>(money, toys, handbags, ... )</a:t>
            </a:r>
            <a:r>
              <a:rPr lang="en-US" sz="3200" dirty="0" smtClean="0"/>
              <a:t> , dies”  </a:t>
            </a:r>
            <a:r>
              <a:rPr lang="en-US" sz="3200" dirty="0" smtClean="0">
                <a:hlinkClick r:id="rId4"/>
              </a:rPr>
              <a:t>Ted talk</a:t>
            </a:r>
            <a:endParaRPr lang="en-US" sz="3200" dirty="0"/>
          </a:p>
        </p:txBody>
      </p:sp>
      <p:sp>
        <p:nvSpPr>
          <p:cNvPr id="2" name="TextBox 1"/>
          <p:cNvSpPr txBox="1"/>
          <p:nvPr/>
        </p:nvSpPr>
        <p:spPr>
          <a:xfrm>
            <a:off x="381000" y="1464880"/>
            <a:ext cx="8229600" cy="4524315"/>
          </a:xfrm>
          <a:prstGeom prst="rect">
            <a:avLst/>
          </a:prstGeom>
          <a:noFill/>
        </p:spPr>
        <p:txBody>
          <a:bodyPr wrap="square" rtlCol="0">
            <a:spAutoFit/>
          </a:bodyPr>
          <a:lstStyle/>
          <a:p>
            <a:r>
              <a:rPr lang="en-US" b="1" dirty="0" smtClean="0">
                <a:solidFill>
                  <a:srgbClr val="FF0000"/>
                </a:solidFill>
              </a:rPr>
              <a:t>Reduce </a:t>
            </a:r>
            <a:r>
              <a:rPr lang="en-US" b="1" dirty="0">
                <a:solidFill>
                  <a:srgbClr val="FF0000"/>
                </a:solidFill>
              </a:rPr>
              <a:t>stress</a:t>
            </a:r>
            <a:r>
              <a:rPr lang="en-US" dirty="0"/>
              <a:t> and have a </a:t>
            </a:r>
            <a:r>
              <a:rPr lang="en-US" b="1" dirty="0">
                <a:solidFill>
                  <a:srgbClr val="FF0000"/>
                </a:solidFill>
              </a:rPr>
              <a:t>better work-life balance.</a:t>
            </a:r>
          </a:p>
          <a:p>
            <a:r>
              <a:rPr lang="en-US" dirty="0"/>
              <a:t>Change to a </a:t>
            </a:r>
            <a:r>
              <a:rPr lang="en-US" b="1" dirty="0">
                <a:solidFill>
                  <a:srgbClr val="FF0000"/>
                </a:solidFill>
              </a:rPr>
              <a:t>more fulfilling career</a:t>
            </a:r>
            <a:r>
              <a:rPr lang="en-US" dirty="0"/>
              <a:t> away from a job that holds no </a:t>
            </a:r>
            <a:r>
              <a:rPr lang="en-US" dirty="0" smtClean="0"/>
              <a:t>interest</a:t>
            </a:r>
          </a:p>
          <a:p>
            <a:r>
              <a:rPr lang="en-US" dirty="0" smtClean="0"/>
              <a:t> </a:t>
            </a:r>
            <a:r>
              <a:rPr lang="en-US" dirty="0"/>
              <a:t>and only provides stress.</a:t>
            </a:r>
          </a:p>
          <a:p>
            <a:r>
              <a:rPr lang="en-US" b="1" dirty="0">
                <a:solidFill>
                  <a:srgbClr val="FF0000"/>
                </a:solidFill>
              </a:rPr>
              <a:t>Have more time </a:t>
            </a:r>
            <a:r>
              <a:rPr lang="en-US" dirty="0"/>
              <a:t>to spend with family and friends, to enjoy hobbies and follow interests.</a:t>
            </a:r>
          </a:p>
          <a:p>
            <a:r>
              <a:rPr lang="en-US" b="1" dirty="0">
                <a:solidFill>
                  <a:srgbClr val="FF0000"/>
                </a:solidFill>
              </a:rPr>
              <a:t>Improve health</a:t>
            </a:r>
            <a:r>
              <a:rPr lang="en-US" dirty="0"/>
              <a:t> by spending more time exercising, or another activity that reduces stress levels and increases fitness. Also includes cooking from scratch instead of eating packaged meals or take-away.</a:t>
            </a:r>
          </a:p>
          <a:p>
            <a:r>
              <a:rPr lang="en-US" b="1" dirty="0">
                <a:solidFill>
                  <a:srgbClr val="FF0000"/>
                </a:solidFill>
              </a:rPr>
              <a:t>Reduce spending and clutter, </a:t>
            </a:r>
            <a:r>
              <a:rPr lang="en-US" dirty="0"/>
              <a:t>reducing the emotional overhead of having too much stuff, spending too much and feeling pressured to work long hours.</a:t>
            </a:r>
          </a:p>
          <a:p>
            <a:r>
              <a:rPr lang="en-US" b="1" dirty="0">
                <a:solidFill>
                  <a:srgbClr val="FF0000"/>
                </a:solidFill>
              </a:rPr>
              <a:t>Support the local community</a:t>
            </a:r>
            <a:r>
              <a:rPr lang="en-US" dirty="0"/>
              <a:t> by volunteering, </a:t>
            </a:r>
            <a:r>
              <a:rPr lang="en-US"/>
              <a:t>or </a:t>
            </a:r>
            <a:r>
              <a:rPr lang="en-US" smtClean="0"/>
              <a:t>buying </a:t>
            </a:r>
            <a:r>
              <a:rPr lang="en-US" dirty="0"/>
              <a:t>locally, or participating in local activities instead of travelling.</a:t>
            </a:r>
          </a:p>
          <a:p>
            <a:r>
              <a:rPr lang="en-US" b="1" dirty="0">
                <a:solidFill>
                  <a:srgbClr val="FF0000"/>
                </a:solidFill>
              </a:rPr>
              <a:t>Help the environment</a:t>
            </a:r>
            <a:r>
              <a:rPr lang="en-US" dirty="0">
                <a:solidFill>
                  <a:srgbClr val="FF0000"/>
                </a:solidFill>
              </a:rPr>
              <a:t> </a:t>
            </a:r>
            <a:r>
              <a:rPr lang="en-US" dirty="0"/>
              <a:t>by reducing consumption.</a:t>
            </a:r>
          </a:p>
          <a:p>
            <a:endParaRPr lang="en-US" dirty="0"/>
          </a:p>
          <a:p>
            <a:endParaRPr lang="en-US" dirty="0"/>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alpha val="92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bg1"/>
                </a:solidFill>
              </a:rPr>
              <a:t>What downshifting isn't</a:t>
            </a:r>
            <a:br>
              <a:rPr lang="en-US" b="1" dirty="0" smtClean="0">
                <a:solidFill>
                  <a:schemeClr val="bg1"/>
                </a:solidFill>
              </a:rPr>
            </a:br>
            <a:endParaRPr lang="en-US" dirty="0">
              <a:solidFill>
                <a:schemeClr val="bg1"/>
              </a:solidFill>
            </a:endParaRPr>
          </a:p>
        </p:txBody>
      </p:sp>
      <p:sp>
        <p:nvSpPr>
          <p:cNvPr id="3" name="Content Placeholder 2"/>
          <p:cNvSpPr>
            <a:spLocks noGrp="1"/>
          </p:cNvSpPr>
          <p:nvPr>
            <p:ph sz="half" idx="1"/>
          </p:nvPr>
        </p:nvSpPr>
        <p:spPr/>
        <p:txBody>
          <a:bodyPr>
            <a:normAutofit fontScale="92500" lnSpcReduction="20000"/>
          </a:bodyPr>
          <a:lstStyle/>
          <a:p>
            <a:r>
              <a:rPr lang="en-US" dirty="0" smtClean="0">
                <a:solidFill>
                  <a:schemeClr val="bg1"/>
                </a:solidFill>
              </a:rPr>
              <a:t>Downshifting doesn't mean suddenly giving up your job and moving to your own farm but…</a:t>
            </a:r>
          </a:p>
          <a:p>
            <a:r>
              <a:rPr lang="en-US" dirty="0" smtClean="0">
                <a:solidFill>
                  <a:schemeClr val="bg1"/>
                </a:solidFill>
              </a:rPr>
              <a:t>It doesn't mean selling or getting rid of all your possessions but…</a:t>
            </a:r>
          </a:p>
          <a:p>
            <a:r>
              <a:rPr lang="en-US" dirty="0" smtClean="0">
                <a:solidFill>
                  <a:schemeClr val="bg1"/>
                </a:solidFill>
              </a:rPr>
              <a:t>It doesn't mean changing careers and working for non-profit organizations but…</a:t>
            </a:r>
          </a:p>
          <a:p>
            <a:r>
              <a:rPr lang="en-US" dirty="0" smtClean="0">
                <a:solidFill>
                  <a:schemeClr val="bg1"/>
                </a:solidFill>
              </a:rPr>
              <a:t>It doesn't mean you will never travel nor buy new things ever again but…</a:t>
            </a:r>
          </a:p>
          <a:p>
            <a:r>
              <a:rPr lang="en-US" dirty="0" smtClean="0">
                <a:solidFill>
                  <a:schemeClr val="bg1"/>
                </a:solidFill>
              </a:rPr>
              <a:t>It is not an escape - it is a search for….</a:t>
            </a:r>
          </a:p>
          <a:p>
            <a:endParaRPr lang="en-US" dirty="0"/>
          </a:p>
        </p:txBody>
      </p:sp>
      <p:pic>
        <p:nvPicPr>
          <p:cNvPr id="7" name="Content Placeholder 6" descr="downshift 3.jpg"/>
          <p:cNvPicPr>
            <a:picLocks noGrp="1" noChangeAspect="1"/>
          </p:cNvPicPr>
          <p:nvPr>
            <p:ph sz="half" idx="2"/>
          </p:nvPr>
        </p:nvPicPr>
        <p:blipFill>
          <a:blip r:embed="rId3" cstate="print"/>
          <a:stretch>
            <a:fillRect/>
          </a:stretch>
        </p:blipFill>
        <p:spPr>
          <a:xfrm>
            <a:off x="4648200" y="1828800"/>
            <a:ext cx="4038600" cy="3581400"/>
          </a:xfrm>
        </p:spPr>
      </p:pic>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alpha val="82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chemeClr val="bg1"/>
                </a:solidFill>
              </a:rPr>
              <a:t>Downshifting</a:t>
            </a:r>
            <a:endParaRPr lang="en-US" dirty="0">
              <a:solidFill>
                <a:schemeClr val="bg1"/>
              </a:solidFill>
            </a:endParaRPr>
          </a:p>
        </p:txBody>
      </p:sp>
      <p:sp>
        <p:nvSpPr>
          <p:cNvPr id="6" name="Content Placeholder 5"/>
          <p:cNvSpPr>
            <a:spLocks noGrp="1"/>
          </p:cNvSpPr>
          <p:nvPr>
            <p:ph sz="half" idx="1"/>
          </p:nvPr>
        </p:nvSpPr>
        <p:spPr>
          <a:ln>
            <a:solidFill>
              <a:srgbClr val="FF0000"/>
            </a:solidFill>
          </a:ln>
        </p:spPr>
        <p:txBody>
          <a:bodyPr>
            <a:normAutofit/>
          </a:bodyPr>
          <a:lstStyle/>
          <a:p>
            <a:r>
              <a:rPr lang="en-US" b="1" dirty="0" smtClean="0">
                <a:solidFill>
                  <a:schemeClr val="bg1"/>
                </a:solidFill>
              </a:rPr>
              <a:t>Reduce  - Balance</a:t>
            </a:r>
          </a:p>
          <a:p>
            <a:pPr lvl="1"/>
            <a:r>
              <a:rPr lang="en-US" b="1" dirty="0" smtClean="0">
                <a:solidFill>
                  <a:schemeClr val="bg1"/>
                </a:solidFill>
              </a:rPr>
              <a:t>work hours</a:t>
            </a:r>
          </a:p>
          <a:p>
            <a:pPr lvl="1"/>
            <a:r>
              <a:rPr lang="en-US" b="1" dirty="0" smtClean="0">
                <a:solidFill>
                  <a:schemeClr val="bg1"/>
                </a:solidFill>
              </a:rPr>
              <a:t>income, often as a result of reducing work hours.</a:t>
            </a:r>
          </a:p>
          <a:p>
            <a:pPr lvl="1">
              <a:buNone/>
            </a:pPr>
            <a:endParaRPr lang="en-US" b="1" dirty="0" smtClean="0">
              <a:solidFill>
                <a:schemeClr val="bg1"/>
              </a:solidFill>
            </a:endParaRPr>
          </a:p>
          <a:p>
            <a:pPr lvl="1"/>
            <a:r>
              <a:rPr lang="en-US" b="1" dirty="0" smtClean="0">
                <a:solidFill>
                  <a:schemeClr val="bg1"/>
                </a:solidFill>
              </a:rPr>
              <a:t>spending and consumption levels, responsibilities or change career, to reduce stress and work in an environment that matches their personal values.</a:t>
            </a:r>
          </a:p>
          <a:p>
            <a:endParaRPr lang="en-US" b="1" dirty="0">
              <a:solidFill>
                <a:schemeClr val="bg1"/>
              </a:solidFill>
            </a:endParaRPr>
          </a:p>
        </p:txBody>
      </p:sp>
      <p:sp>
        <p:nvSpPr>
          <p:cNvPr id="7" name="Content Placeholder 6"/>
          <p:cNvSpPr>
            <a:spLocks noGrp="1"/>
          </p:cNvSpPr>
          <p:nvPr>
            <p:ph sz="half" idx="2"/>
          </p:nvPr>
        </p:nvSpPr>
        <p:spPr>
          <a:xfrm>
            <a:off x="4241975" y="2056093"/>
            <a:ext cx="3298115" cy="2211107"/>
          </a:xfrm>
          <a:ln>
            <a:solidFill>
              <a:srgbClr val="FF0000"/>
            </a:solidFill>
          </a:ln>
        </p:spPr>
        <p:txBody>
          <a:bodyPr>
            <a:normAutofit/>
          </a:bodyPr>
          <a:lstStyle/>
          <a:p>
            <a:r>
              <a:rPr lang="en-US" b="1" dirty="0" smtClean="0">
                <a:solidFill>
                  <a:schemeClr val="bg1"/>
                </a:solidFill>
              </a:rPr>
              <a:t>Reach -Connect</a:t>
            </a:r>
          </a:p>
          <a:p>
            <a:pPr lvl="1"/>
            <a:r>
              <a:rPr lang="en-US" b="1" dirty="0" smtClean="0">
                <a:solidFill>
                  <a:schemeClr val="bg1"/>
                </a:solidFill>
              </a:rPr>
              <a:t>out to their family and friends</a:t>
            </a:r>
          </a:p>
          <a:p>
            <a:pPr lvl="1"/>
            <a:r>
              <a:rPr lang="en-US" b="1" dirty="0" smtClean="0">
                <a:solidFill>
                  <a:schemeClr val="bg1"/>
                </a:solidFill>
              </a:rPr>
              <a:t>local community, seeking a sense of fulfillment and happiness.</a:t>
            </a:r>
          </a:p>
          <a:p>
            <a:endParaRPr lang="en-US" dirty="0" smtClean="0"/>
          </a:p>
          <a:p>
            <a:endParaRPr lang="en-US" dirty="0"/>
          </a:p>
        </p:txBody>
      </p:sp>
      <p:pic>
        <p:nvPicPr>
          <p:cNvPr id="8" name="Picture 7" descr="FamilyPlaying.jpg"/>
          <p:cNvPicPr>
            <a:picLocks noChangeAspect="1"/>
          </p:cNvPicPr>
          <p:nvPr/>
        </p:nvPicPr>
        <p:blipFill>
          <a:blip r:embed="rId3" cstate="print"/>
          <a:stretch>
            <a:fillRect/>
          </a:stretch>
        </p:blipFill>
        <p:spPr>
          <a:xfrm>
            <a:off x="4648200" y="4495800"/>
            <a:ext cx="2971800" cy="2008937"/>
          </a:xfrm>
          <a:prstGeom prst="rect">
            <a:avLst/>
          </a:prstGeom>
        </p:spPr>
      </p:pic>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alpha val="83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solidFill>
                  <a:schemeClr val="bg1"/>
                </a:solidFill>
              </a:rPr>
              <a:t>Your Ideal Day</a:t>
            </a:r>
            <a:endParaRPr lang="en-US" b="1" dirty="0">
              <a:solidFill>
                <a:schemeClr val="bg1"/>
              </a:solidFill>
            </a:endParaRPr>
          </a:p>
        </p:txBody>
      </p:sp>
      <p:sp>
        <p:nvSpPr>
          <p:cNvPr id="6" name="Content Placeholder 5"/>
          <p:cNvSpPr>
            <a:spLocks noGrp="1"/>
          </p:cNvSpPr>
          <p:nvPr>
            <p:ph sz="half" idx="1"/>
          </p:nvPr>
        </p:nvSpPr>
        <p:spPr/>
        <p:txBody>
          <a:bodyPr>
            <a:normAutofit fontScale="85000" lnSpcReduction="20000"/>
          </a:bodyPr>
          <a:lstStyle/>
          <a:p>
            <a:r>
              <a:rPr lang="en-US" dirty="0" smtClean="0">
                <a:solidFill>
                  <a:schemeClr val="bg1"/>
                </a:solidFill>
              </a:rPr>
              <a:t>What, realistically speaking, does it look like?</a:t>
            </a:r>
          </a:p>
          <a:p>
            <a:endParaRPr lang="en-US" dirty="0" smtClean="0">
              <a:solidFill>
                <a:schemeClr val="bg1"/>
              </a:solidFill>
            </a:endParaRPr>
          </a:p>
          <a:p>
            <a:r>
              <a:rPr lang="en-US" dirty="0" smtClean="0">
                <a:solidFill>
                  <a:schemeClr val="bg1"/>
                </a:solidFill>
              </a:rPr>
              <a:t>Who would share it with?</a:t>
            </a:r>
          </a:p>
          <a:p>
            <a:endParaRPr lang="en-US" dirty="0" smtClean="0">
              <a:solidFill>
                <a:schemeClr val="bg1"/>
              </a:solidFill>
            </a:endParaRPr>
          </a:p>
          <a:p>
            <a:r>
              <a:rPr lang="en-US" dirty="0" smtClean="0">
                <a:solidFill>
                  <a:schemeClr val="bg1"/>
                </a:solidFill>
              </a:rPr>
              <a:t>What would be your work/life balance?</a:t>
            </a:r>
          </a:p>
          <a:p>
            <a:endParaRPr lang="en-US" dirty="0" smtClean="0">
              <a:solidFill>
                <a:schemeClr val="bg1"/>
              </a:solidFill>
            </a:endParaRPr>
          </a:p>
          <a:p>
            <a:r>
              <a:rPr lang="en-US" dirty="0" smtClean="0">
                <a:solidFill>
                  <a:schemeClr val="bg1"/>
                </a:solidFill>
              </a:rPr>
              <a:t>How can you change your present life to move closer to your ideal life?</a:t>
            </a:r>
          </a:p>
          <a:p>
            <a:endParaRPr lang="en-US" dirty="0" smtClean="0">
              <a:solidFill>
                <a:schemeClr val="bg1"/>
              </a:solidFill>
            </a:endParaRPr>
          </a:p>
          <a:p>
            <a:r>
              <a:rPr lang="en-US" dirty="0" smtClean="0">
                <a:solidFill>
                  <a:schemeClr val="bg1"/>
                </a:solidFill>
              </a:rPr>
              <a:t>Looking forward, how can you create a life that includes components of your ideal day.?</a:t>
            </a:r>
          </a:p>
          <a:p>
            <a:endParaRPr lang="en-US" dirty="0" smtClean="0"/>
          </a:p>
          <a:p>
            <a:endParaRPr lang="en-US" dirty="0"/>
          </a:p>
        </p:txBody>
      </p:sp>
      <p:pic>
        <p:nvPicPr>
          <p:cNvPr id="8" name="Content Placeholder 7" descr="downshift 2.jpg"/>
          <p:cNvPicPr>
            <a:picLocks noGrp="1" noChangeAspect="1"/>
          </p:cNvPicPr>
          <p:nvPr>
            <p:ph sz="half" idx="2"/>
          </p:nvPr>
        </p:nvPicPr>
        <p:blipFill>
          <a:blip r:embed="rId3" cstate="print"/>
          <a:stretch>
            <a:fillRect/>
          </a:stretch>
        </p:blipFill>
        <p:spPr>
          <a:xfrm>
            <a:off x="4315258" y="2055813"/>
            <a:ext cx="3151909" cy="4200525"/>
          </a:xfrm>
        </p:spPr>
      </p:pic>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oma linda grocery.jpg"/>
          <p:cNvPicPr>
            <a:picLocks noGrp="1" noChangeAspect="1"/>
          </p:cNvPicPr>
          <p:nvPr>
            <p:ph sz="half" idx="1"/>
          </p:nvPr>
        </p:nvPicPr>
        <p:blipFill>
          <a:blip r:embed="rId3" cstate="print"/>
          <a:stretch>
            <a:fillRect/>
          </a:stretch>
        </p:blipFill>
        <p:spPr>
          <a:xfrm>
            <a:off x="0" y="1676400"/>
            <a:ext cx="4484323" cy="5181600"/>
          </a:xfrm>
        </p:spPr>
      </p:pic>
      <p:pic>
        <p:nvPicPr>
          <p:cNvPr id="8" name="Content Placeholder 7" descr="loma linda sign.png"/>
          <p:cNvPicPr>
            <a:picLocks noGrp="1" noChangeAspect="1"/>
          </p:cNvPicPr>
          <p:nvPr>
            <p:ph sz="half" idx="2"/>
          </p:nvPr>
        </p:nvPicPr>
        <p:blipFill>
          <a:blip r:embed="rId4" cstate="print"/>
          <a:stretch>
            <a:fillRect/>
          </a:stretch>
        </p:blipFill>
        <p:spPr>
          <a:xfrm>
            <a:off x="4648200" y="457200"/>
            <a:ext cx="4038600" cy="2174631"/>
          </a:xfrm>
        </p:spPr>
      </p:pic>
      <p:sp>
        <p:nvSpPr>
          <p:cNvPr id="7" name="TextBox 6"/>
          <p:cNvSpPr txBox="1"/>
          <p:nvPr/>
        </p:nvSpPr>
        <p:spPr>
          <a:xfrm>
            <a:off x="0" y="0"/>
            <a:ext cx="4419600" cy="1323439"/>
          </a:xfrm>
          <a:prstGeom prst="rect">
            <a:avLst/>
          </a:prstGeom>
          <a:noFill/>
        </p:spPr>
        <p:txBody>
          <a:bodyPr wrap="square" rtlCol="0">
            <a:spAutoFit/>
          </a:bodyPr>
          <a:lstStyle/>
          <a:p>
            <a:r>
              <a:rPr lang="en-US" sz="4000" dirty="0" smtClean="0"/>
              <a:t>Healthy environment</a:t>
            </a:r>
            <a:endParaRPr lang="en-US" sz="4000" dirty="0"/>
          </a:p>
        </p:txBody>
      </p:sp>
      <p:pic>
        <p:nvPicPr>
          <p:cNvPr id="9" name="Picture 8" descr="loma linda hikers.jpg"/>
          <p:cNvPicPr>
            <a:picLocks noChangeAspect="1"/>
          </p:cNvPicPr>
          <p:nvPr/>
        </p:nvPicPr>
        <p:blipFill>
          <a:blip r:embed="rId5" cstate="print"/>
          <a:stretch>
            <a:fillRect/>
          </a:stretch>
        </p:blipFill>
        <p:spPr>
          <a:xfrm>
            <a:off x="4495800" y="3276600"/>
            <a:ext cx="4648200" cy="3581400"/>
          </a:xfrm>
          <a:prstGeom prst="rect">
            <a:avLst/>
          </a:prstGeom>
        </p:spPr>
      </p:pic>
    </p:spTree>
  </p:cSld>
  <p:clrMapOvr>
    <a:masterClrMapping/>
  </p:clrMapOvr>
  <p:transition>
    <p:whee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3000" b="-1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Habits to Avoid</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Alcohol</a:t>
            </a:r>
          </a:p>
          <a:p>
            <a:r>
              <a:rPr lang="en-US" dirty="0" smtClean="0">
                <a:solidFill>
                  <a:srgbClr val="FF0000"/>
                </a:solidFill>
              </a:rPr>
              <a:t> Smoking </a:t>
            </a:r>
          </a:p>
          <a:p>
            <a:r>
              <a:rPr lang="en-US" dirty="0">
                <a:solidFill>
                  <a:srgbClr val="FF0000"/>
                </a:solidFill>
              </a:rPr>
              <a:t>U</a:t>
            </a:r>
            <a:r>
              <a:rPr lang="en-US" dirty="0" smtClean="0">
                <a:solidFill>
                  <a:srgbClr val="FF0000"/>
                </a:solidFill>
              </a:rPr>
              <a:t>nhealthy eating</a:t>
            </a:r>
          </a:p>
          <a:p>
            <a:r>
              <a:rPr lang="en-US" dirty="0" smtClean="0">
                <a:solidFill>
                  <a:srgbClr val="FF0000"/>
                </a:solidFill>
                <a:hlinkClick r:id="rId4"/>
              </a:rPr>
              <a:t>V</a:t>
            </a:r>
            <a:endParaRPr lang="en-US" dirty="0">
              <a:solidFill>
                <a:srgbClr val="FF0000"/>
              </a:solidFill>
            </a:endParaRPr>
          </a:p>
        </p:txBody>
      </p:sp>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Fast Food Fight</a:t>
            </a:r>
            <a:endParaRPr lang="en-US" dirty="0"/>
          </a:p>
        </p:txBody>
      </p:sp>
      <p:sp>
        <p:nvSpPr>
          <p:cNvPr id="3" name="Content Placeholder 2"/>
          <p:cNvSpPr>
            <a:spLocks noGrp="1"/>
          </p:cNvSpPr>
          <p:nvPr>
            <p:ph idx="1"/>
          </p:nvPr>
        </p:nvSpPr>
        <p:spPr/>
        <p:txBody>
          <a:bodyPr>
            <a:normAutofit/>
          </a:bodyPr>
          <a:lstStyle/>
          <a:p>
            <a:pPr lvl="0"/>
            <a:r>
              <a:rPr lang="en-US" dirty="0" smtClean="0"/>
              <a:t>To avoid a fate of obesity and shortened lifespan many are:</a:t>
            </a:r>
            <a:endParaRPr lang="en-US" dirty="0"/>
          </a:p>
          <a:p>
            <a:pPr lvl="1"/>
            <a:r>
              <a:rPr lang="en-US" dirty="0"/>
              <a:t>D</a:t>
            </a:r>
            <a:r>
              <a:rPr lang="en-US" dirty="0" smtClean="0"/>
              <a:t>etermined </a:t>
            </a:r>
            <a:r>
              <a:rPr lang="en-US" dirty="0"/>
              <a:t>to avoid that fate in Loma Linda. </a:t>
            </a:r>
            <a:r>
              <a:rPr lang="en-US" dirty="0" smtClean="0"/>
              <a:t>Dr. </a:t>
            </a:r>
            <a:r>
              <a:rPr lang="en-US" dirty="0" err="1" smtClean="0"/>
              <a:t>Wellhausen</a:t>
            </a:r>
            <a:r>
              <a:rPr lang="en-US" dirty="0" smtClean="0"/>
              <a:t> led a </a:t>
            </a:r>
            <a:r>
              <a:rPr lang="en-US" dirty="0"/>
              <a:t>fight to keep McDonald’s out of the community.</a:t>
            </a:r>
          </a:p>
          <a:p>
            <a:pPr lvl="1"/>
            <a:r>
              <a:rPr lang="en-US" dirty="0" smtClean="0"/>
              <a:t>Another </a:t>
            </a:r>
            <a:r>
              <a:rPr lang="en-US" dirty="0"/>
              <a:t>restaurateur, Mike </a:t>
            </a:r>
            <a:r>
              <a:rPr lang="en-US" dirty="0" err="1"/>
              <a:t>Samaan</a:t>
            </a:r>
            <a:r>
              <a:rPr lang="en-US" dirty="0"/>
              <a:t> </a:t>
            </a:r>
            <a:r>
              <a:rPr lang="en-US" dirty="0" smtClean="0"/>
              <a:t>accommodates as does </a:t>
            </a:r>
            <a:r>
              <a:rPr lang="en-US" dirty="0" err="1" smtClean="0"/>
              <a:t>Demiana</a:t>
            </a:r>
            <a:r>
              <a:rPr lang="en-US" dirty="0" smtClean="0"/>
              <a:t> </a:t>
            </a:r>
            <a:r>
              <a:rPr lang="en-US" dirty="0"/>
              <a:t>Deli </a:t>
            </a:r>
            <a:r>
              <a:rPr lang="en-US" dirty="0" smtClean="0"/>
              <a:t> that offers </a:t>
            </a:r>
            <a:r>
              <a:rPr lang="en-US" dirty="0"/>
              <a:t>salads, pasta and other non-meat dishes</a:t>
            </a:r>
            <a:r>
              <a:rPr lang="en-US" dirty="0" smtClean="0"/>
              <a:t>.</a:t>
            </a:r>
          </a:p>
          <a:p>
            <a:pPr lvl="1"/>
            <a:r>
              <a:rPr lang="en-US" dirty="0" smtClean="0"/>
              <a:t>What are your thoughts?  Legislating Health?</a:t>
            </a:r>
            <a:endParaRPr lang="en-US" dirty="0"/>
          </a:p>
          <a:p>
            <a:pPr lvl="0"/>
            <a:endParaRPr lang="en-US" dirty="0"/>
          </a:p>
          <a:p>
            <a:endParaRPr lang="en-US" dirty="0"/>
          </a:p>
        </p:txBody>
      </p:sp>
    </p:spTree>
  </p:cSld>
  <p:clrMapOvr>
    <a:masterClrMapping/>
  </p:clrMapOvr>
  <p:transition>
    <p:whee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Defying Disparities</a:t>
            </a:r>
            <a:endParaRPr lang="en-US" dirty="0"/>
          </a:p>
        </p:txBody>
      </p:sp>
      <p:sp>
        <p:nvSpPr>
          <p:cNvPr id="8" name="Content Placeholder 7"/>
          <p:cNvSpPr>
            <a:spLocks noGrp="1"/>
          </p:cNvSpPr>
          <p:nvPr>
            <p:ph sz="half" idx="1"/>
          </p:nvPr>
        </p:nvSpPr>
        <p:spPr/>
        <p:txBody>
          <a:bodyPr>
            <a:normAutofit/>
          </a:bodyPr>
          <a:lstStyle/>
          <a:p>
            <a:r>
              <a:rPr lang="en-US" dirty="0" smtClean="0"/>
              <a:t>Although in the general population blacks show poorer quality of life on a variety of measures, our results show that black Adventists have a significantly better quality of life than the average American," said Dr. Jerry Lee, principal investigator for ARHS. </a:t>
            </a:r>
          </a:p>
          <a:p>
            <a:endParaRPr lang="en-US" dirty="0"/>
          </a:p>
        </p:txBody>
      </p:sp>
      <p:pic>
        <p:nvPicPr>
          <p:cNvPr id="10" name="Content Placeholder 9" descr="loma linda blacks.jpg"/>
          <p:cNvPicPr>
            <a:picLocks noGrp="1" noChangeAspect="1"/>
          </p:cNvPicPr>
          <p:nvPr>
            <p:ph sz="half" idx="2"/>
          </p:nvPr>
        </p:nvPicPr>
        <p:blipFill>
          <a:blip r:embed="rId3" cstate="print"/>
          <a:stretch>
            <a:fillRect/>
          </a:stretch>
        </p:blipFill>
        <p:spPr>
          <a:xfrm>
            <a:off x="4724400" y="1752600"/>
            <a:ext cx="4419600" cy="4191000"/>
          </a:xfrm>
        </p:spPr>
      </p:pic>
    </p:spTree>
  </p:cSld>
  <p:clrMapOvr>
    <a:masterClrMapping/>
  </p:clrMapOvr>
  <p:transition>
    <p:whee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952574" y="886692"/>
            <a:ext cx="4743626" cy="1447800"/>
          </a:xfrm>
        </p:spPr>
        <p:txBody>
          <a:bodyPr>
            <a:noAutofit/>
          </a:bodyPr>
          <a:lstStyle/>
          <a:p>
            <a:r>
              <a:rPr lang="en-US" sz="4800" dirty="0" smtClean="0">
                <a:solidFill>
                  <a:schemeClr val="bg1"/>
                </a:solidFill>
              </a:rPr>
              <a:t>Creating Tribes</a:t>
            </a:r>
            <a:endParaRPr lang="en-US" sz="4800" dirty="0">
              <a:solidFill>
                <a:schemeClr val="bg1"/>
              </a:solidFill>
            </a:endParaRPr>
          </a:p>
        </p:txBody>
      </p:sp>
      <p:pic>
        <p:nvPicPr>
          <p:cNvPr id="8" name="Content Placeholder 7" descr="volunteers 2.jpg"/>
          <p:cNvPicPr>
            <a:picLocks noGrp="1" noChangeAspect="1"/>
          </p:cNvPicPr>
          <p:nvPr>
            <p:ph idx="1"/>
          </p:nvPr>
        </p:nvPicPr>
        <p:blipFill>
          <a:blip r:embed="rId3" cstate="print"/>
          <a:stretch>
            <a:fillRect/>
          </a:stretch>
        </p:blipFill>
        <p:spPr>
          <a:xfrm>
            <a:off x="4876800" y="2337461"/>
            <a:ext cx="4038600" cy="2687505"/>
          </a:xfrm>
        </p:spPr>
      </p:pic>
      <p:sp>
        <p:nvSpPr>
          <p:cNvPr id="7" name="Text Placeholder 6"/>
          <p:cNvSpPr>
            <a:spLocks noGrp="1"/>
          </p:cNvSpPr>
          <p:nvPr>
            <p:ph type="body" sz="half" idx="2"/>
          </p:nvPr>
        </p:nvSpPr>
        <p:spPr/>
        <p:txBody>
          <a:bodyPr>
            <a:normAutofit/>
          </a:bodyPr>
          <a:lstStyle/>
          <a:p>
            <a:endParaRPr lang="en-US" sz="3600" dirty="0" smtClean="0"/>
          </a:p>
          <a:p>
            <a:r>
              <a:rPr lang="en-US" sz="3600" dirty="0" smtClean="0"/>
              <a:t>Volunteering</a:t>
            </a:r>
          </a:p>
          <a:p>
            <a:endParaRPr lang="en-US" sz="3600" dirty="0" smtClean="0"/>
          </a:p>
          <a:p>
            <a:endParaRPr lang="en-US" sz="3600" dirty="0" smtClean="0"/>
          </a:p>
          <a:p>
            <a:endParaRPr lang="en-US" sz="3600" dirty="0"/>
          </a:p>
        </p:txBody>
      </p:sp>
      <p:pic>
        <p:nvPicPr>
          <p:cNvPr id="9" name="Picture 8" descr="volunteers 3.jpg"/>
          <p:cNvPicPr>
            <a:picLocks noChangeAspect="1"/>
          </p:cNvPicPr>
          <p:nvPr/>
        </p:nvPicPr>
        <p:blipFill>
          <a:blip r:embed="rId4" cstate="print"/>
          <a:stretch>
            <a:fillRect/>
          </a:stretch>
        </p:blipFill>
        <p:spPr>
          <a:xfrm>
            <a:off x="0" y="2971800"/>
            <a:ext cx="3581400" cy="3886200"/>
          </a:xfrm>
          <a:prstGeom prst="rect">
            <a:avLst/>
          </a:prstGeom>
        </p:spPr>
      </p:pic>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209800"/>
            <a:ext cx="8229600" cy="1143000"/>
          </a:xfrm>
        </p:spPr>
        <p:txBody>
          <a:bodyPr>
            <a:normAutofit fontScale="90000"/>
          </a:bodyPr>
          <a:lstStyle/>
          <a:p>
            <a:r>
              <a:rPr lang="en-US" dirty="0" smtClean="0">
                <a:solidFill>
                  <a:schemeClr val="accent3">
                    <a:lumMod val="20000"/>
                    <a:lumOff val="80000"/>
                  </a:schemeClr>
                </a:solidFill>
              </a:rPr>
              <a:t>Postponing Retirement</a:t>
            </a:r>
            <a:br>
              <a:rPr lang="en-US" dirty="0" smtClean="0">
                <a:solidFill>
                  <a:schemeClr val="accent3">
                    <a:lumMod val="20000"/>
                    <a:lumOff val="80000"/>
                  </a:schemeClr>
                </a:solidFill>
              </a:rPr>
            </a:br>
            <a:r>
              <a:rPr lang="en-US" dirty="0" smtClean="0">
                <a:solidFill>
                  <a:schemeClr val="accent3">
                    <a:lumMod val="20000"/>
                    <a:lumOff val="80000"/>
                  </a:schemeClr>
                </a:solidFill>
                <a:hlinkClick r:id="rId4"/>
              </a:rPr>
              <a:t>V</a:t>
            </a:r>
            <a:endParaRPr lang="en-US" dirty="0">
              <a:solidFill>
                <a:schemeClr val="accent3">
                  <a:lumMod val="20000"/>
                  <a:lumOff val="80000"/>
                </a:schemeClr>
              </a:solidFill>
            </a:endParaRPr>
          </a:p>
        </p:txBody>
      </p:sp>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 of Adventist Faith?</a:t>
            </a:r>
            <a:endParaRPr lang="en-US" dirty="0"/>
          </a:p>
        </p:txBody>
      </p:sp>
      <p:sp>
        <p:nvSpPr>
          <p:cNvPr id="5" name="TextBox 4"/>
          <p:cNvSpPr txBox="1"/>
          <p:nvPr/>
        </p:nvSpPr>
        <p:spPr>
          <a:xfrm>
            <a:off x="190500" y="2743200"/>
            <a:ext cx="8763000" cy="4031873"/>
          </a:xfrm>
          <a:prstGeom prst="rect">
            <a:avLst/>
          </a:prstGeom>
          <a:blipFill dpi="0" rotWithShape="1">
            <a:blip r:embed="rId3" cstate="print">
              <a:alphaModFix amt="21000"/>
            </a:blip>
            <a:srcRect/>
            <a:tile tx="0" ty="0" sx="100000" sy="100000" flip="none" algn="tl"/>
          </a:blipFill>
        </p:spPr>
        <p:txBody>
          <a:bodyPr wrap="square" rtlCol="0">
            <a:spAutoFit/>
          </a:bodyPr>
          <a:lstStyle/>
          <a:p>
            <a:pPr lvl="0"/>
            <a:r>
              <a:rPr lang="en-US" sz="3200" dirty="0">
                <a:solidFill>
                  <a:schemeClr val="bg1"/>
                </a:solidFill>
              </a:rPr>
              <a:t>Researcher, Dr. Gary Fraser: “At this moment we don't really know that but there's been one interesting fact that's been known now for 20 or 30 years and that is that people that go to church regularly - whatever faith they have - live longer and there's no question about that." </a:t>
            </a:r>
          </a:p>
          <a:p>
            <a:endParaRPr lang="en-US" sz="3200" dirty="0"/>
          </a:p>
        </p:txBody>
      </p:sp>
      <p:sp>
        <p:nvSpPr>
          <p:cNvPr id="9" name="TextBox 8"/>
          <p:cNvSpPr txBox="1"/>
          <p:nvPr/>
        </p:nvSpPr>
        <p:spPr>
          <a:xfrm>
            <a:off x="0" y="1152983"/>
            <a:ext cx="9144000" cy="1200329"/>
          </a:xfrm>
          <a:prstGeom prst="rect">
            <a:avLst/>
          </a:prstGeom>
          <a:solidFill>
            <a:schemeClr val="bg1"/>
          </a:solidFill>
        </p:spPr>
        <p:txBody>
          <a:bodyPr wrap="square" rtlCol="0">
            <a:spAutoFit/>
          </a:bodyPr>
          <a:lstStyle/>
          <a:p>
            <a:r>
              <a:rPr lang="en-US" sz="3200" b="1" dirty="0" smtClean="0"/>
              <a:t>Is there </a:t>
            </a:r>
            <a:r>
              <a:rPr lang="en-US" sz="3200" b="1" dirty="0"/>
              <a:t>something about spiritual life that also has an impact on longer </a:t>
            </a:r>
            <a:r>
              <a:rPr lang="en-US" sz="3200" b="1" dirty="0" smtClean="0"/>
              <a:t>life</a:t>
            </a:r>
            <a:r>
              <a:rPr lang="en-US" sz="4000" b="1" dirty="0" smtClean="0"/>
              <a:t>?</a:t>
            </a:r>
            <a:endParaRPr lang="en-US" sz="4000" b="1" dirty="0"/>
          </a:p>
        </p:txBody>
      </p:sp>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1" nodeType="clickEffect">
                                  <p:stCondLst>
                                    <p:cond delay="0"/>
                                  </p:stCondLst>
                                  <p:childTnLst>
                                    <p:animEffect transition="out" filter="blinds(horizontal)">
                                      <p:cBhvr>
                                        <p:cTn id="10" dur="500"/>
                                        <p:tgtEl>
                                          <p:spTgt spid="9"/>
                                        </p:tgtEl>
                                      </p:cBhvr>
                                    </p:animEffect>
                                    <p:set>
                                      <p:cBhvr>
                                        <p:cTn id="11" dur="1" fill="hold">
                                          <p:stCondLst>
                                            <p:cond delay="499"/>
                                          </p:stCondLst>
                                        </p:cTn>
                                        <p:tgtEl>
                                          <p:spTgt spid="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9"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Impact of Religion/Spirituality on Health</a:t>
            </a:r>
            <a:endParaRPr lang="en-US" dirty="0">
              <a:solidFill>
                <a:schemeClr val="bg1"/>
              </a:solidFill>
            </a:endParaRPr>
          </a:p>
        </p:txBody>
      </p:sp>
      <p:pic>
        <p:nvPicPr>
          <p:cNvPr id="5" name="Content Placeholder 4" descr="stress response.jpg"/>
          <p:cNvPicPr>
            <a:picLocks noGrp="1" noChangeAspect="1"/>
          </p:cNvPicPr>
          <p:nvPr>
            <p:ph sz="half" idx="1"/>
          </p:nvPr>
        </p:nvPicPr>
        <p:blipFill>
          <a:blip r:embed="rId3" cstate="print"/>
          <a:stretch>
            <a:fillRect/>
          </a:stretch>
        </p:blipFill>
        <p:spPr>
          <a:xfrm>
            <a:off x="609600" y="1828800"/>
            <a:ext cx="3631291" cy="3277394"/>
          </a:xfrm>
        </p:spPr>
      </p:pic>
      <p:sp>
        <p:nvSpPr>
          <p:cNvPr id="4" name="Content Placeholder 3"/>
          <p:cNvSpPr>
            <a:spLocks noGrp="1"/>
          </p:cNvSpPr>
          <p:nvPr>
            <p:ph sz="half" idx="2"/>
          </p:nvPr>
        </p:nvSpPr>
        <p:spPr/>
        <p:txBody>
          <a:bodyPr>
            <a:normAutofit/>
          </a:bodyPr>
          <a:lstStyle/>
          <a:p>
            <a:r>
              <a:rPr lang="en-US" dirty="0" smtClean="0">
                <a:solidFill>
                  <a:schemeClr val="bg1"/>
                </a:solidFill>
              </a:rPr>
              <a:t>Lower levels of stress hormones</a:t>
            </a:r>
          </a:p>
          <a:p>
            <a:r>
              <a:rPr lang="en-US" dirty="0" smtClean="0">
                <a:solidFill>
                  <a:schemeClr val="bg1"/>
                </a:solidFill>
              </a:rPr>
              <a:t>Better </a:t>
            </a:r>
            <a:r>
              <a:rPr lang="en-US" dirty="0">
                <a:solidFill>
                  <a:schemeClr val="bg1"/>
                </a:solidFill>
              </a:rPr>
              <a:t>equipped to cope with the challenges in </a:t>
            </a:r>
            <a:r>
              <a:rPr lang="en-US" dirty="0" smtClean="0">
                <a:solidFill>
                  <a:schemeClr val="bg1"/>
                </a:solidFill>
              </a:rPr>
              <a:t>life</a:t>
            </a:r>
          </a:p>
          <a:p>
            <a:r>
              <a:rPr lang="en-US" dirty="0" smtClean="0">
                <a:solidFill>
                  <a:schemeClr val="bg1"/>
                </a:solidFill>
              </a:rPr>
              <a:t>Able to modulate </a:t>
            </a:r>
            <a:r>
              <a:rPr lang="en-US" dirty="0">
                <a:solidFill>
                  <a:schemeClr val="bg1"/>
                </a:solidFill>
              </a:rPr>
              <a:t>your reactions and your emotions to believe there is a broader purpose</a:t>
            </a:r>
          </a:p>
        </p:txBody>
      </p:sp>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09600" y="4800600"/>
            <a:ext cx="6669088" cy="566738"/>
          </a:xfrm>
        </p:spPr>
        <p:txBody>
          <a:bodyPr>
            <a:noAutofit/>
          </a:bodyPr>
          <a:lstStyle/>
          <a:p>
            <a:r>
              <a:rPr lang="en-US" sz="4400" dirty="0" smtClean="0">
                <a:solidFill>
                  <a:schemeClr val="bg1"/>
                </a:solidFill>
              </a:rPr>
              <a:t>Longevity and </a:t>
            </a:r>
            <a:br>
              <a:rPr lang="en-US" sz="4400" dirty="0" smtClean="0">
                <a:solidFill>
                  <a:schemeClr val="bg1"/>
                </a:solidFill>
              </a:rPr>
            </a:br>
            <a:r>
              <a:rPr lang="en-US" sz="4400" dirty="0" smtClean="0">
                <a:solidFill>
                  <a:schemeClr val="bg1"/>
                </a:solidFill>
              </a:rPr>
              <a:t>Loma Linda</a:t>
            </a:r>
            <a:endParaRPr lang="en-US" sz="4400" dirty="0">
              <a:solidFill>
                <a:schemeClr val="bg1"/>
              </a:solidFill>
            </a:endParaRPr>
          </a:p>
        </p:txBody>
      </p:sp>
      <p:pic>
        <p:nvPicPr>
          <p:cNvPr id="8" name="Picture Placeholder 7" descr="interview.bmp"/>
          <p:cNvPicPr>
            <a:picLocks noGrp="1" noChangeAspect="1"/>
          </p:cNvPicPr>
          <p:nvPr>
            <p:ph type="pic" idx="1"/>
          </p:nvPr>
        </p:nvPicPr>
        <p:blipFill>
          <a:blip r:embed="rId2" cstate="print"/>
          <a:srcRect l="30338" r="30338"/>
          <a:stretch>
            <a:fillRect/>
          </a:stretch>
        </p:blipFill>
        <p:spPr>
          <a:xfrm>
            <a:off x="5410200" y="0"/>
            <a:ext cx="2400925" cy="4572000"/>
          </a:xfrm>
        </p:spPr>
      </p:pic>
      <p:sp>
        <p:nvSpPr>
          <p:cNvPr id="2" name="Text Placeholder 1"/>
          <p:cNvSpPr>
            <a:spLocks noGrp="1"/>
          </p:cNvSpPr>
          <p:nvPr>
            <p:ph type="body" sz="half" idx="2"/>
          </p:nvPr>
        </p:nvSpPr>
        <p:spPr>
          <a:xfrm>
            <a:off x="1066800" y="5367338"/>
            <a:ext cx="7086600" cy="804862"/>
          </a:xfrm>
        </p:spPr>
        <p:txBody>
          <a:bodyPr>
            <a:noAutofit/>
          </a:bodyPr>
          <a:lstStyle/>
          <a:p>
            <a:r>
              <a:rPr lang="en-US" sz="1800" b="1" dirty="0" smtClean="0">
                <a:solidFill>
                  <a:schemeClr val="bg1"/>
                </a:solidFill>
              </a:rPr>
              <a:t>There are many reasons what this Blue Zone exists.  We can learn much by practicing the lifestyle habits that they have adopted.</a:t>
            </a:r>
            <a:endParaRPr lang="en-US" sz="1800" b="1" dirty="0">
              <a:solidFill>
                <a:schemeClr val="bg1"/>
              </a:solidFill>
            </a:endParaRPr>
          </a:p>
        </p:txBody>
      </p:sp>
    </p:spTree>
  </p:cSld>
  <p:clrMapOvr>
    <a:overrideClrMapping bg1="lt1" tx1="dk1" bg2="lt2" tx2="dk2" accent1="accent1" accent2="accent2" accent3="accent3" accent4="accent4" accent5="accent5" accent6="accent6" hlink="hlink" folHlink="folHlink"/>
  </p:clrMapOvr>
  <p:transition>
    <p:whee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Loma Linda - Review</a:t>
            </a:r>
            <a:endParaRPr lang="en-US" dirty="0"/>
          </a:p>
        </p:txBody>
      </p:sp>
      <p:sp>
        <p:nvSpPr>
          <p:cNvPr id="6" name="Content Placeholder 5"/>
          <p:cNvSpPr>
            <a:spLocks noGrp="1"/>
          </p:cNvSpPr>
          <p:nvPr>
            <p:ph idx="1"/>
          </p:nvPr>
        </p:nvSpPr>
        <p:spPr/>
        <p:txBody>
          <a:bodyPr>
            <a:normAutofit/>
          </a:bodyPr>
          <a:lstStyle/>
          <a:p>
            <a:r>
              <a:rPr lang="en-US" dirty="0" smtClean="0"/>
              <a:t>How do their religious beliefs permeate multiple powers of 9?  Give specific examples</a:t>
            </a:r>
          </a:p>
          <a:p>
            <a:r>
              <a:rPr lang="en-US" dirty="0" smtClean="0"/>
              <a:t>How do the residents of Loma Linda control their environment to support existing healthy behaviors?  Provide multiple examples.</a:t>
            </a:r>
          </a:p>
          <a:p>
            <a:r>
              <a:rPr lang="en-US" dirty="0" smtClean="0"/>
              <a:t>Explain how spirituality can  impact mental and emotional health.</a:t>
            </a:r>
          </a:p>
          <a:p>
            <a:r>
              <a:rPr lang="en-US" dirty="0" smtClean="0"/>
              <a:t>What strategies utilized in this Blue Zone, can you use to help you achieve your “Power Goals”?</a:t>
            </a:r>
          </a:p>
          <a:p>
            <a:endParaRPr lang="en-US" dirty="0" smtClean="0"/>
          </a:p>
          <a:p>
            <a:endParaRPr lang="en-US" dirty="0" smtClean="0"/>
          </a:p>
          <a:p>
            <a:endParaRPr lang="en-US" dirty="0"/>
          </a:p>
        </p:txBody>
      </p:sp>
    </p:spTree>
    <p:extLst>
      <p:ext uri="{BB962C8B-B14F-4D97-AF65-F5344CB8AC3E}">
        <p14:creationId xmlns:p14="http://schemas.microsoft.com/office/powerpoint/2010/main" val="2078737275"/>
      </p:ext>
    </p:extLst>
  </p:cSld>
  <p:clrMapOvr>
    <a:masterClrMapping/>
  </p:clrMapOvr>
  <p:transition>
    <p:whee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1098</TotalTime>
  <Words>1424</Words>
  <Application>Microsoft Office PowerPoint</Application>
  <PresentationFormat>On-screen Show (4:3)</PresentationFormat>
  <Paragraphs>142</Paragraphs>
  <Slides>23</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Century Gothic</vt:lpstr>
      <vt:lpstr>Wingdings 3</vt:lpstr>
      <vt:lpstr>Ion</vt:lpstr>
      <vt:lpstr>Spot Check</vt:lpstr>
      <vt:lpstr>Hyperlinks</vt:lpstr>
      <vt:lpstr>PowerPoint Presentation</vt:lpstr>
      <vt:lpstr>Adventists</vt:lpstr>
      <vt:lpstr>Demographics</vt:lpstr>
      <vt:lpstr>Religious Focus - Health</vt:lpstr>
      <vt:lpstr>30 yr old Adventists Life Expectancy</vt:lpstr>
      <vt:lpstr>Guidelines </vt:lpstr>
      <vt:lpstr>5-6 per day</vt:lpstr>
      <vt:lpstr>Downshifting</vt:lpstr>
      <vt:lpstr>What downshifting isn't </vt:lpstr>
      <vt:lpstr>Downshifting</vt:lpstr>
      <vt:lpstr>Your Ideal Day</vt:lpstr>
      <vt:lpstr>PowerPoint Presentation</vt:lpstr>
      <vt:lpstr>Habits to Avoid</vt:lpstr>
      <vt:lpstr>Fast Food Fight</vt:lpstr>
      <vt:lpstr>Defying Disparities</vt:lpstr>
      <vt:lpstr>Creating Tribes</vt:lpstr>
      <vt:lpstr>Postponing Retirement V</vt:lpstr>
      <vt:lpstr>Function of Adventist Faith?</vt:lpstr>
      <vt:lpstr>Impact of Religion/Spirituality on Health</vt:lpstr>
      <vt:lpstr>Longevity and  Loma Linda</vt:lpstr>
      <vt:lpstr>Loma Linda - Review</vt:lpstr>
    </vt:vector>
  </TitlesOfParts>
  <Company>Georgia Perimeter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brendamoore</cp:lastModifiedBy>
  <cp:revision>59</cp:revision>
  <dcterms:created xsi:type="dcterms:W3CDTF">2012-09-08T16:27:25Z</dcterms:created>
  <dcterms:modified xsi:type="dcterms:W3CDTF">2018-05-14T16:46:02Z</dcterms:modified>
</cp:coreProperties>
</file>